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743" r:id="rId2"/>
    <p:sldMasterId id="2147483751" r:id="rId3"/>
    <p:sldMasterId id="2147483753" r:id="rId4"/>
  </p:sldMasterIdLst>
  <p:notesMasterIdLst>
    <p:notesMasterId r:id="rId12"/>
  </p:notesMasterIdLst>
  <p:handoutMasterIdLst>
    <p:handoutMasterId r:id="rId13"/>
  </p:handoutMasterIdLst>
  <p:sldIdLst>
    <p:sldId id="256" r:id="rId5"/>
    <p:sldId id="434" r:id="rId6"/>
    <p:sldId id="435" r:id="rId7"/>
    <p:sldId id="436" r:id="rId8"/>
    <p:sldId id="429" r:id="rId9"/>
    <p:sldId id="430" r:id="rId10"/>
    <p:sldId id="437" r:id="rId11"/>
  </p:sldIdLst>
  <p:sldSz cx="6858000" cy="9906000" type="A4"/>
  <p:notesSz cx="9866313" cy="67357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1BA4546-A611-CC46-8B2D-0AF9742F4DEB}">
          <p14:sldIdLst/>
        </p14:section>
        <p14:section name="タイトルなしのセクション" id="{383D345E-ACB1-4A09-9D16-CDE12EC255C9}">
          <p14:sldIdLst>
            <p14:sldId id="256"/>
            <p14:sldId id="434"/>
            <p14:sldId id="435"/>
            <p14:sldId id="436"/>
            <p14:sldId id="429"/>
            <p14:sldId id="430"/>
            <p14:sldId id="437"/>
          </p14:sldIdLst>
        </p14:section>
      </p14:sectionLst>
    </p:ext>
    <p:ext uri="{EFAFB233-063F-42B5-8137-9DF3F51BA10A}">
      <p15:sldGuideLst xmlns:p15="http://schemas.microsoft.com/office/powerpoint/2012/main">
        <p15:guide id="1" orient="horz" pos="3124">
          <p15:clr>
            <a:srgbClr val="A4A3A4"/>
          </p15:clr>
        </p15:guide>
        <p15:guide id="2" pos="2160">
          <p15:clr>
            <a:srgbClr val="A4A3A4"/>
          </p15:clr>
        </p15:guide>
      </p15:sldGuideLst>
    </p:ext>
    <p:ext uri="{2D200454-40CA-4A62-9FC3-DE9A4176ACB9}">
      <p15:notesGuideLst xmlns:p15="http://schemas.microsoft.com/office/powerpoint/2012/main">
        <p15:guide id="1" orient="horz" pos="2122">
          <p15:clr>
            <a:srgbClr val="A4A3A4"/>
          </p15:clr>
        </p15:guide>
        <p15:guide id="2" pos="31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田 大介(Daisuke Yamada)" initials="山田" lastIdx="2" clrIdx="0">
    <p:extLst>
      <p:ext uri="{19B8F6BF-5375-455C-9EA6-DF929625EA0E}">
        <p15:presenceInfo xmlns:p15="http://schemas.microsoft.com/office/powerpoint/2012/main" userId="S::daisuke.yamada@lixil.com::1cd1df3e-8fea-4950-8660-ac217a93f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3399"/>
    <a:srgbClr val="0066FF"/>
    <a:srgbClr val="25C1A7"/>
    <a:srgbClr val="3BD9BF"/>
    <a:srgbClr val="0099FF"/>
    <a:srgbClr val="CCFFFF"/>
    <a:srgbClr val="66FF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70297" autoAdjust="0"/>
  </p:normalViewPr>
  <p:slideViewPr>
    <p:cSldViewPr snapToGrid="0" snapToObjects="1">
      <p:cViewPr varScale="1">
        <p:scale>
          <a:sx n="51" d="100"/>
          <a:sy n="51" d="100"/>
        </p:scale>
        <p:origin x="1920" y="96"/>
      </p:cViewPr>
      <p:guideLst>
        <p:guide orient="horz" pos="3124"/>
        <p:guide pos="2160"/>
      </p:guideLst>
    </p:cSldViewPr>
  </p:slideViewPr>
  <p:outlineViewPr>
    <p:cViewPr>
      <p:scale>
        <a:sx n="33" d="100"/>
        <a:sy n="33" d="100"/>
      </p:scale>
      <p:origin x="0" y="307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182" y="84"/>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198" y="1"/>
            <a:ext cx="4275402" cy="336788"/>
          </a:xfrm>
          <a:prstGeom prst="rect">
            <a:avLst/>
          </a:prstGeom>
        </p:spPr>
        <p:txBody>
          <a:bodyPr vert="horz" lIns="91425" tIns="45713" rIns="91425" bIns="45713" rtlCol="0"/>
          <a:lstStyle>
            <a:lvl1pPr algn="r">
              <a:defRPr sz="1200"/>
            </a:lvl1pPr>
          </a:lstStyle>
          <a:p>
            <a:fld id="{20035092-339D-6A4A-B994-FAFF13AFFBB9}" type="datetime1">
              <a:rPr kumimoji="1" lang="ja-JP" altLang="en-US" smtClean="0"/>
              <a:t>2023/9/5</a:t>
            </a:fld>
            <a:endParaRPr kumimoji="1" lang="ja-JP" altLang="en-US"/>
          </a:p>
        </p:txBody>
      </p:sp>
      <p:sp>
        <p:nvSpPr>
          <p:cNvPr id="4" name="フッター プレースホルダー 3"/>
          <p:cNvSpPr>
            <a:spLocks noGrp="1"/>
          </p:cNvSpPr>
          <p:nvPr>
            <p:ph type="ftr" sz="quarter" idx="2"/>
          </p:nvPr>
        </p:nvSpPr>
        <p:spPr>
          <a:xfrm>
            <a:off x="1" y="6397417"/>
            <a:ext cx="4275402" cy="336788"/>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198" y="6397417"/>
            <a:ext cx="4275402" cy="336788"/>
          </a:xfrm>
          <a:prstGeom prst="rect">
            <a:avLst/>
          </a:prstGeom>
        </p:spPr>
        <p:txBody>
          <a:bodyPr vert="horz" lIns="91425" tIns="45713" rIns="91425" bIns="45713" rtlCol="0" anchor="b"/>
          <a:lstStyle>
            <a:lvl1pPr algn="r">
              <a:defRPr sz="1200"/>
            </a:lvl1pPr>
          </a:lstStyle>
          <a:p>
            <a:fld id="{3F0144D7-931A-D04E-A9B2-DD593807F171}" type="slidenum">
              <a:rPr kumimoji="1" lang="ja-JP" altLang="en-US" smtClean="0"/>
              <a:t>‹#›</a:t>
            </a:fld>
            <a:endParaRPr kumimoji="1" lang="ja-JP" altLang="en-US"/>
          </a:p>
        </p:txBody>
      </p:sp>
    </p:spTree>
    <p:extLst>
      <p:ext uri="{BB962C8B-B14F-4D97-AF65-F5344CB8AC3E}">
        <p14:creationId xmlns:p14="http://schemas.microsoft.com/office/powerpoint/2010/main" val="3101906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198" y="1"/>
            <a:ext cx="4275402" cy="336788"/>
          </a:xfrm>
          <a:prstGeom prst="rect">
            <a:avLst/>
          </a:prstGeom>
        </p:spPr>
        <p:txBody>
          <a:bodyPr vert="horz" lIns="91425" tIns="45713" rIns="91425" bIns="45713" rtlCol="0"/>
          <a:lstStyle>
            <a:lvl1pPr algn="r">
              <a:defRPr sz="1200"/>
            </a:lvl1pPr>
          </a:lstStyle>
          <a:p>
            <a:fld id="{D49CEAFA-150D-DD4F-A3C3-4AA66C0B6044}" type="datetime1">
              <a:rPr kumimoji="1" lang="ja-JP" altLang="en-US" smtClean="0"/>
              <a:t>2023/9/5</a:t>
            </a:fld>
            <a:endParaRPr kumimoji="1" lang="ja-JP" altLang="en-US"/>
          </a:p>
        </p:txBody>
      </p:sp>
      <p:sp>
        <p:nvSpPr>
          <p:cNvPr id="4" name="スライド イメージ プレースホルダー 3"/>
          <p:cNvSpPr>
            <a:spLocks noGrp="1" noRot="1" noChangeAspect="1"/>
          </p:cNvSpPr>
          <p:nvPr>
            <p:ph type="sldImg" idx="2"/>
          </p:nvPr>
        </p:nvSpPr>
        <p:spPr>
          <a:xfrm>
            <a:off x="4059238" y="504825"/>
            <a:ext cx="1747837" cy="2525713"/>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986632" y="3199489"/>
            <a:ext cx="7893050" cy="3031093"/>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417"/>
            <a:ext cx="4275402" cy="336788"/>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198" y="6397417"/>
            <a:ext cx="4275402" cy="336788"/>
          </a:xfrm>
          <a:prstGeom prst="rect">
            <a:avLst/>
          </a:prstGeom>
        </p:spPr>
        <p:txBody>
          <a:bodyPr vert="horz" lIns="91425" tIns="45713" rIns="91425" bIns="45713" rtlCol="0" anchor="b"/>
          <a:lstStyle>
            <a:lvl1pPr algn="r">
              <a:defRPr sz="1200"/>
            </a:lvl1pPr>
          </a:lstStyle>
          <a:p>
            <a:fld id="{57CC4007-BE06-8F47-B5D4-21D109280C1D}" type="slidenum">
              <a:rPr kumimoji="1" lang="ja-JP" altLang="en-US" smtClean="0"/>
              <a:t>‹#›</a:t>
            </a:fld>
            <a:endParaRPr kumimoji="1" lang="ja-JP" altLang="en-US"/>
          </a:p>
        </p:txBody>
      </p:sp>
    </p:spTree>
    <p:extLst>
      <p:ext uri="{BB962C8B-B14F-4D97-AF65-F5344CB8AC3E}">
        <p14:creationId xmlns:p14="http://schemas.microsoft.com/office/powerpoint/2010/main" val="3209704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0</a:t>
            </a:fld>
            <a:endParaRPr kumimoji="1" lang="ja-JP" altLang="en-US"/>
          </a:p>
        </p:txBody>
      </p:sp>
    </p:spTree>
    <p:extLst>
      <p:ext uri="{BB962C8B-B14F-4D97-AF65-F5344CB8AC3E}">
        <p14:creationId xmlns:p14="http://schemas.microsoft.com/office/powerpoint/2010/main" val="315702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受注物件の確認について説明します。</a:t>
            </a:r>
            <a:endParaRPr kumimoji="1" lang="en-US" altLang="ja-JP" dirty="0"/>
          </a:p>
          <a:p>
            <a:r>
              <a:rPr kumimoji="1" lang="ja-JP" altLang="en-US" dirty="0"/>
              <a:t>マイページから確認する場合は職人トップ画面を開き、</a:t>
            </a:r>
            <a:r>
              <a:rPr kumimoji="1" lang="zh-TW" altLang="en-US" dirty="0"/>
              <a:t>現調施工</a:t>
            </a:r>
            <a:r>
              <a:rPr kumimoji="1" lang="ja-JP" altLang="en-US" dirty="0"/>
              <a:t>（確定）の黄色いエリア、あなたへに確定している物件です。に表示されている物件から確認したい物件を選択し、対象物件の</a:t>
            </a:r>
            <a:r>
              <a:rPr kumimoji="1" lang="zh-TW" altLang="en-US" dirty="0"/>
              <a:t>現調情報詳細</a:t>
            </a:r>
            <a:r>
              <a:rPr kumimoji="1" lang="ja-JP" altLang="en-US" dirty="0"/>
              <a:t>あるいは施工</a:t>
            </a:r>
            <a:r>
              <a:rPr kumimoji="1" lang="zh-TW" altLang="en-US" dirty="0"/>
              <a:t>情報詳細</a:t>
            </a:r>
            <a:r>
              <a:rPr kumimoji="1" lang="ja-JP" altLang="en-US" dirty="0"/>
              <a:t>を開きます。</a:t>
            </a:r>
            <a:endParaRPr kumimoji="1" lang="en-US" altLang="ja-JP" dirty="0"/>
          </a:p>
          <a:p>
            <a:r>
              <a:rPr kumimoji="1" lang="ja-JP" altLang="en-US" dirty="0"/>
              <a:t>職人トップ画面に確認したい物件の掲載が無ければ、</a:t>
            </a:r>
            <a:r>
              <a:rPr kumimoji="1" lang="zh-TW" altLang="en-US" dirty="0"/>
              <a:t>現調施工</a:t>
            </a:r>
            <a:r>
              <a:rPr kumimoji="1" lang="ja-JP" altLang="en-US" dirty="0"/>
              <a:t>（</a:t>
            </a:r>
            <a:r>
              <a:rPr kumimoji="1" lang="zh-TW" altLang="en-US" dirty="0"/>
              <a:t>確定</a:t>
            </a:r>
            <a:r>
              <a:rPr kumimoji="1" lang="ja-JP" altLang="en-US" dirty="0"/>
              <a:t>）の物件一覧下段にある もっと見るボタンを押すと、確定物件だけが掲載されている専用画面に切り替わりますので、専用画面の中で物件を選択し、対象物件の現調情報詳細あるいは施工情報詳細を開きます。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1</a:t>
            </a:fld>
            <a:endParaRPr kumimoji="1" lang="ja-JP" altLang="en-US"/>
          </a:p>
        </p:txBody>
      </p:sp>
    </p:spTree>
    <p:extLst>
      <p:ext uri="{BB962C8B-B14F-4D97-AF65-F5344CB8AC3E}">
        <p14:creationId xmlns:p14="http://schemas.microsoft.com/office/powerpoint/2010/main" val="325247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物件確定のメールから確認する場合は、ノーリプライ、アットマーク、クラマ、ドット、アップス、ドット、リクシルのアドレスから送信されている リクシル、ジェイエス、現調依頼確定のご連絡です。あるいは工事依頼確定のご連絡です。という件名のメールを開き、掲載されている</a:t>
            </a:r>
            <a:r>
              <a:rPr kumimoji="1" lang="en-US" altLang="ja-JP" dirty="0"/>
              <a:t>URL</a:t>
            </a:r>
            <a:r>
              <a:rPr kumimoji="1" lang="ja-JP" altLang="en-US" dirty="0"/>
              <a:t>から対象物件の現調情報詳細あるいは施工情報詳細を開きます。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2</a:t>
            </a:fld>
            <a:endParaRPr kumimoji="1" lang="ja-JP" altLang="en-US"/>
          </a:p>
        </p:txBody>
      </p:sp>
    </p:spTree>
    <p:extLst>
      <p:ext uri="{BB962C8B-B14F-4D97-AF65-F5344CB8AC3E}">
        <p14:creationId xmlns:p14="http://schemas.microsoft.com/office/powerpoint/2010/main" val="140186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に説明しましたように、登録者ご自身に確定した受注物件の物件情報詳細を参照するには、職人トップ画面から確認する方法と、メールから確認する方法の二種類がありますが、どちらの手法で開いていも、同じ物件</a:t>
            </a:r>
            <a:r>
              <a:rPr kumimoji="1" lang="zh-TW" altLang="en-US" dirty="0"/>
              <a:t>情報詳細</a:t>
            </a:r>
            <a:r>
              <a:rPr kumimoji="1" lang="ja-JP" altLang="en-US" dirty="0"/>
              <a:t>が開きます。</a:t>
            </a:r>
            <a:endParaRPr kumimoji="1" lang="en-US" altLang="ja-JP" dirty="0"/>
          </a:p>
          <a:p>
            <a:r>
              <a:rPr kumimoji="1" lang="ja-JP" altLang="en-US" dirty="0"/>
              <a:t>受注が確定した現調情報詳細あるいは施工情報詳細には、応札時点では開示されなかったお客様のお名前や住所等の他に、ショールームやコールセンターとやり取りした記録や図面、画像などがアップされています。</a:t>
            </a:r>
            <a:endParaRPr kumimoji="1" lang="en-US" altLang="ja-JP" dirty="0"/>
          </a:p>
          <a:p>
            <a:r>
              <a:rPr kumimoji="1" lang="ja-JP" altLang="en-US" dirty="0"/>
              <a:t>物件に訪問する前に、必ず現調情報詳細あるいは施工情報詳細を事前確認を行ってください。</a:t>
            </a:r>
            <a:endParaRPr kumimoji="1" lang="en-US" altLang="ja-JP" dirty="0"/>
          </a:p>
          <a:p>
            <a:r>
              <a:rPr kumimoji="1" lang="ja-JP" altLang="en-US" dirty="0"/>
              <a:t>また、現調用紙や工事完了報告書などの必要資料もアップロードされていますので、必ずダウンロードと印刷をして現場に必要書類を持参してください。</a:t>
            </a:r>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3</a:t>
            </a:fld>
            <a:endParaRPr kumimoji="1" lang="ja-JP" altLang="en-US"/>
          </a:p>
        </p:txBody>
      </p:sp>
    </p:spTree>
    <p:extLst>
      <p:ext uri="{BB962C8B-B14F-4D97-AF65-F5344CB8AC3E}">
        <p14:creationId xmlns:p14="http://schemas.microsoft.com/office/powerpoint/2010/main" val="128264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登録者様が現調物件を受注した際に配信されるメールのフローについて説明します。</a:t>
            </a:r>
            <a:endParaRPr kumimoji="1" lang="en-US" altLang="ja-JP" dirty="0"/>
          </a:p>
          <a:p>
            <a:r>
              <a:rPr kumimoji="1" lang="ja-JP" altLang="en-US" dirty="0"/>
              <a:t>登録者様が応募された現調物件が確定した場合、弊社物件募集担当より確定メールが配信されます。確定メールには</a:t>
            </a:r>
            <a:r>
              <a:rPr kumimoji="1" lang="zh-TW" altLang="en-US" dirty="0"/>
              <a:t>物件詳細情報</a:t>
            </a:r>
            <a:r>
              <a:rPr kumimoji="1" lang="ja-JP" altLang="en-US" dirty="0"/>
              <a:t>の</a:t>
            </a:r>
            <a:r>
              <a:rPr kumimoji="1" lang="en-US" altLang="ja-JP" dirty="0"/>
              <a:t>URL</a:t>
            </a:r>
            <a:r>
              <a:rPr kumimoji="1" lang="ja-JP" altLang="en-US" dirty="0"/>
              <a:t>が添付されており、物件情報の他に登録者様へ手間賃である支払情報が掲載されています。</a:t>
            </a:r>
            <a:endParaRPr kumimoji="1" lang="en-US" altLang="ja-JP" dirty="0"/>
          </a:p>
          <a:p>
            <a:r>
              <a:rPr kumimoji="1" lang="ja-JP" altLang="en-US" dirty="0"/>
              <a:t>確定メール送付後、物件工務担当より正式発注メールが配信されます。このメールで登録者様への現調物件の正式発注となり、正式発注支払金額が記載された物件詳細情報の</a:t>
            </a:r>
            <a:r>
              <a:rPr kumimoji="1" lang="en-US" altLang="ja-JP" dirty="0"/>
              <a:t>URL</a:t>
            </a:r>
            <a:r>
              <a:rPr kumimoji="1" lang="ja-JP" altLang="en-US" dirty="0"/>
              <a:t>が添付されています。</a:t>
            </a:r>
            <a:endParaRPr kumimoji="1" lang="en-US" altLang="ja-JP" dirty="0"/>
          </a:p>
          <a:p>
            <a:r>
              <a:rPr kumimoji="1" lang="ja-JP" altLang="en-US" dirty="0"/>
              <a:t>確定メールと正式発注メールの支払情報に掲載される金額や、その他現調を実施するにあたり何か疑問点等あれば物各物件工務担当へ連絡してください。</a:t>
            </a:r>
            <a:endParaRPr kumimoji="1" lang="en-US" altLang="ja-JP" dirty="0"/>
          </a:p>
          <a:p>
            <a:r>
              <a:rPr kumimoji="1" lang="ja-JP" altLang="en-US" dirty="0"/>
              <a:t>物件工務担当の氏名と連絡先は、現調</a:t>
            </a:r>
            <a:r>
              <a:rPr kumimoji="1" lang="zh-TW" altLang="en-US" dirty="0"/>
              <a:t>情報</a:t>
            </a:r>
            <a:r>
              <a:rPr kumimoji="1" lang="ja-JP" altLang="en-US" dirty="0"/>
              <a:t>詳細に掲載されています。</a:t>
            </a:r>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4</a:t>
            </a:fld>
            <a:endParaRPr kumimoji="1" lang="ja-JP" altLang="en-US"/>
          </a:p>
        </p:txBody>
      </p:sp>
    </p:spTree>
    <p:extLst>
      <p:ext uri="{BB962C8B-B14F-4D97-AF65-F5344CB8AC3E}">
        <p14:creationId xmlns:p14="http://schemas.microsoft.com/office/powerpoint/2010/main" val="86819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登録者様が施工物件を受注した際に配信されるメールのフローは、確定メールと正式発注メールまでは現調物件と同じフローですが、施工物件の場合は正式発注メール後に電子契約メール、クラウドサインが配信されます。</a:t>
            </a:r>
            <a:endParaRPr kumimoji="1" lang="en-US" altLang="ja-JP" dirty="0"/>
          </a:p>
          <a:p>
            <a:r>
              <a:rPr kumimoji="1" lang="ja-JP" altLang="en-US" dirty="0"/>
              <a:t>このクラウドサインはインターネット上で行われる</a:t>
            </a:r>
            <a:r>
              <a:rPr kumimoji="1" lang="zh-TW" altLang="en-US" dirty="0"/>
              <a:t>工事請負契約</a:t>
            </a:r>
            <a:r>
              <a:rPr kumimoji="1" lang="ja-JP" altLang="en-US" dirty="0"/>
              <a:t>を行うもので、現調物件のメールフローには無い作業です。詳しくは次ページで説明します。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5</a:t>
            </a:fld>
            <a:endParaRPr kumimoji="1" lang="ja-JP" altLang="en-US"/>
          </a:p>
        </p:txBody>
      </p:sp>
    </p:spTree>
    <p:extLst>
      <p:ext uri="{BB962C8B-B14F-4D97-AF65-F5344CB8AC3E}">
        <p14:creationId xmlns:p14="http://schemas.microsoft.com/office/powerpoint/2010/main" val="150897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物件工務担当より正式発注メールが配信されると間もなく</a:t>
            </a:r>
            <a:r>
              <a:rPr kumimoji="1" lang="en-US" altLang="ja-JP" dirty="0"/>
              <a:t>LIXIL</a:t>
            </a:r>
            <a:r>
              <a:rPr kumimoji="1" lang="ja-JP" altLang="en-US" dirty="0"/>
              <a:t>トータルサービス様から丸丸丸の確認依頼が届いていますというタイトルのメールが配信されます。配信元はクラウドサインです。</a:t>
            </a:r>
            <a:endParaRPr kumimoji="1" lang="en-US" altLang="ja-JP" dirty="0"/>
          </a:p>
          <a:p>
            <a:r>
              <a:rPr kumimoji="1" lang="ja-JP" altLang="en-US" dirty="0"/>
              <a:t>メールを開封し、書類を確認するボタンを押してください。</a:t>
            </a:r>
            <a:endParaRPr kumimoji="1" lang="en-US" altLang="ja-JP" dirty="0"/>
          </a:p>
          <a:p>
            <a:r>
              <a:rPr kumimoji="1" lang="ja-JP" altLang="en-US" dirty="0"/>
              <a:t>６の画面に遷移したら利用規約を確認し、利用規約に同意して書類を開くというボタンを押します。</a:t>
            </a:r>
            <a:endParaRPr kumimoji="1" lang="en-US" altLang="ja-JP" dirty="0"/>
          </a:p>
          <a:p>
            <a:r>
              <a:rPr kumimoji="1" lang="ja-JP" altLang="en-US" dirty="0"/>
              <a:t>７</a:t>
            </a:r>
            <a:r>
              <a:rPr kumimoji="1" lang="en-US" altLang="ja-JP" dirty="0"/>
              <a:t>LTS</a:t>
            </a:r>
            <a:r>
              <a:rPr kumimoji="1" lang="ja-JP" altLang="en-US" dirty="0"/>
              <a:t>施工発注書の注文書と請書画面が開いたら、画面をスクロールし全ての書類の内容確認し、書類内容に同意を押してください。</a:t>
            </a:r>
            <a:endParaRPr kumimoji="1" lang="en-US" altLang="ja-JP" dirty="0"/>
          </a:p>
          <a:p>
            <a:r>
              <a:rPr kumimoji="1" lang="ja-JP" altLang="en-US" dirty="0"/>
              <a:t>全ての内容に問題無ければ確認完了ボタンを押下します。押下すると締結完了メールが送付されてきます。問題があるようであればキャンセルを押し、別途問題があった部分を弊社物件工務担当に連絡をしてください。必ず連絡してださい。クラウドサインが合意されないと、正式な注文書と請書を取交しをしないことになってしまいます。</a:t>
            </a:r>
            <a:endParaRPr kumimoji="1" lang="en-US" altLang="ja-JP" dirty="0"/>
          </a:p>
          <a:p>
            <a:r>
              <a:rPr kumimoji="1" lang="ja-JP" altLang="en-US" dirty="0"/>
              <a:t>クラウドサインはその性質上、施工前に注文書と請書を取交しし、施工後お支払い金額に変更等が生じた場合は、クラウドサインの変更契約を取交しをして金額訂正する仕組みになっています。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6</a:t>
            </a:fld>
            <a:endParaRPr kumimoji="1" lang="ja-JP" altLang="en-US"/>
          </a:p>
        </p:txBody>
      </p:sp>
    </p:spTree>
    <p:extLst>
      <p:ext uri="{BB962C8B-B14F-4D97-AF65-F5344CB8AC3E}">
        <p14:creationId xmlns:p14="http://schemas.microsoft.com/office/powerpoint/2010/main" val="193801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標準_秘あり">
    <p:spTree>
      <p:nvGrpSpPr>
        <p:cNvPr id="1" name=""/>
        <p:cNvGrpSpPr/>
        <p:nvPr/>
      </p:nvGrpSpPr>
      <p:grpSpPr>
        <a:xfrm>
          <a:off x="0" y="0"/>
          <a:ext cx="0" cy="0"/>
          <a:chOff x="0" y="0"/>
          <a:chExt cx="0" cy="0"/>
        </a:xfrm>
      </p:grpSpPr>
      <p:sp>
        <p:nvSpPr>
          <p:cNvPr id="36" name="サブタイトル 2"/>
          <p:cNvSpPr txBox="1">
            <a:spLocks/>
          </p:cNvSpPr>
          <p:nvPr userDrawn="1"/>
        </p:nvSpPr>
        <p:spPr>
          <a:xfrm>
            <a:off x="4812717" y="9515483"/>
            <a:ext cx="1801384" cy="26069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kumimoji="1" sz="2100" kern="1200">
                <a:solidFill>
                  <a:schemeClr val="tx1">
                    <a:tint val="75000"/>
                  </a:schemeClr>
                </a:solidFill>
                <a:latin typeface="メイリオ"/>
                <a:ea typeface="メイリオ"/>
                <a:cs typeface="メイリオ"/>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600" b="0" dirty="0">
                <a:solidFill>
                  <a:srgbClr val="54585A"/>
                </a:solidFill>
                <a:latin typeface="+mj-lt"/>
              </a:rPr>
              <a:t>Copyright © LIXIL Group Corporation. All rights reserved.</a:t>
            </a:r>
            <a:endParaRPr lang="ja-JP" altLang="en-US" sz="600" b="0" dirty="0">
              <a:solidFill>
                <a:srgbClr val="54585A"/>
              </a:solidFill>
              <a:latin typeface="+mj-lt"/>
            </a:endParaRPr>
          </a:p>
        </p:txBody>
      </p:sp>
    </p:spTree>
    <p:extLst>
      <p:ext uri="{BB962C8B-B14F-4D97-AF65-F5344CB8AC3E}">
        <p14:creationId xmlns:p14="http://schemas.microsoft.com/office/powerpoint/2010/main" val="186338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p:cNvSpPr/>
          <p:nvPr userDrawn="1"/>
        </p:nvSpPr>
        <p:spPr>
          <a:xfrm>
            <a:off x="4037694" y="0"/>
            <a:ext cx="2820306" cy="9906000"/>
          </a:xfrm>
          <a:prstGeom prst="rect">
            <a:avLst/>
          </a:prstGeom>
          <a:solidFill>
            <a:srgbClr val="FCE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269"/>
            <a:ext cx="6858000" cy="4499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userDrawn="1"/>
        </p:nvSpPr>
        <p:spPr>
          <a:xfrm>
            <a:off x="5754914" y="36286"/>
            <a:ext cx="1103086" cy="369332"/>
          </a:xfrm>
          <a:prstGeom prst="rect">
            <a:avLst/>
          </a:prstGeom>
          <a:noFill/>
        </p:spPr>
        <p:txBody>
          <a:bodyPr wrap="square" rtlCol="0">
            <a:spAutoFit/>
          </a:bodyPr>
          <a:lstStyle/>
          <a:p>
            <a:pPr algn="r"/>
            <a:fld id="{7C5F5CD9-E630-4BAE-80BB-F3FFC956AC1F}" type="slidenum">
              <a:rPr kumimoji="1" lang="en-US" altLang="ja-JP" smtClean="0">
                <a:solidFill>
                  <a:schemeClr val="bg1"/>
                </a:solidFill>
              </a:rPr>
              <a:pPr algn="r"/>
              <a:t>‹#›</a:t>
            </a:fld>
            <a:r>
              <a:rPr kumimoji="1" lang="en-US" altLang="ja-JP" dirty="0">
                <a:solidFill>
                  <a:schemeClr val="bg1"/>
                </a:solidFill>
              </a:rPr>
              <a:t>/PN</a:t>
            </a:r>
            <a:endParaRPr kumimoji="1" lang="ja-JP" altLang="en-US" dirty="0">
              <a:solidFill>
                <a:schemeClr val="bg1"/>
              </a:solidFill>
            </a:endParaRPr>
          </a:p>
        </p:txBody>
      </p:sp>
    </p:spTree>
    <p:extLst>
      <p:ext uri="{BB962C8B-B14F-4D97-AF65-F5344CB8AC3E}">
        <p14:creationId xmlns:p14="http://schemas.microsoft.com/office/powerpoint/2010/main" val="34972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01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 descr="0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3717" y="4706604"/>
            <a:ext cx="1350565" cy="501442"/>
          </a:xfrm>
          <a:prstGeom prst="rect">
            <a:avLst/>
          </a:prstGeom>
        </p:spPr>
      </p:pic>
    </p:spTree>
    <p:extLst>
      <p:ext uri="{BB962C8B-B14F-4D97-AF65-F5344CB8AC3E}">
        <p14:creationId xmlns:p14="http://schemas.microsoft.com/office/powerpoint/2010/main" val="21169824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正方形/長方形 3"/>
          <p:cNvSpPr/>
          <p:nvPr userDrawn="1"/>
        </p:nvSpPr>
        <p:spPr>
          <a:xfrm>
            <a:off x="303144" y="345699"/>
            <a:ext cx="6251712" cy="9125659"/>
          </a:xfrm>
          <a:prstGeom prst="rect">
            <a:avLst/>
          </a:prstGeom>
          <a:noFill/>
          <a:ln>
            <a:solidFill>
              <a:srgbClr val="E75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サブタイトル 2"/>
          <p:cNvSpPr txBox="1">
            <a:spLocks/>
          </p:cNvSpPr>
          <p:nvPr userDrawn="1"/>
        </p:nvSpPr>
        <p:spPr>
          <a:xfrm>
            <a:off x="4812717" y="9515483"/>
            <a:ext cx="1801384" cy="26069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kumimoji="1" sz="2100" kern="1200">
                <a:solidFill>
                  <a:schemeClr val="tx1">
                    <a:tint val="75000"/>
                  </a:schemeClr>
                </a:solidFill>
                <a:latin typeface="メイリオ"/>
                <a:ea typeface="メイリオ"/>
                <a:cs typeface="メイリオ"/>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600" b="0" dirty="0">
                <a:solidFill>
                  <a:srgbClr val="54585A"/>
                </a:solidFill>
                <a:latin typeface="+mj-lt"/>
              </a:rPr>
              <a:t>Copyright © LIXIL Group Corporation. All rights reserved.</a:t>
            </a:r>
            <a:endParaRPr lang="ja-JP" altLang="en-US" sz="600" b="0" dirty="0">
              <a:solidFill>
                <a:srgbClr val="54585A"/>
              </a:solidFill>
              <a:latin typeface="+mj-lt"/>
            </a:endParaRPr>
          </a:p>
        </p:txBody>
      </p:sp>
      <p:sp>
        <p:nvSpPr>
          <p:cNvPr id="9" name="テキスト プレースホルダー 2"/>
          <p:cNvSpPr txBox="1">
            <a:spLocks/>
          </p:cNvSpPr>
          <p:nvPr userDrawn="1"/>
        </p:nvSpPr>
        <p:spPr>
          <a:xfrm>
            <a:off x="323382" y="4000748"/>
            <a:ext cx="6231473" cy="1640692"/>
          </a:xfrm>
          <a:prstGeom prst="rect">
            <a:avLst/>
          </a:prstGeom>
        </p:spPr>
        <p:txBody>
          <a:bodyPr/>
          <a:lstStyle>
            <a:lvl1pPr marL="0" indent="0" algn="l" defTabSz="457200" rtl="0" eaLnBrk="1" latinLnBrk="0" hangingPunct="1">
              <a:spcBef>
                <a:spcPct val="20000"/>
              </a:spcBef>
              <a:buFont typeface="Arial"/>
              <a:buNone/>
              <a:defRPr kumimoji="1" sz="2800" b="1"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ct val="20000"/>
              </a:spcBef>
              <a:buFont typeface="Arial"/>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ct val="20000"/>
              </a:spcBef>
              <a:buFont typeface="Arial"/>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ct val="20000"/>
              </a:spcBef>
              <a:buFont typeface="Arial"/>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ct val="20000"/>
              </a:spcBef>
              <a:buFont typeface="Arial"/>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a:t>CR</a:t>
            </a:r>
            <a:r>
              <a:rPr lang="ja-JP" altLang="en-US" dirty="0"/>
              <a:t>コンタクトセンター</a:t>
            </a:r>
            <a:endParaRPr lang="en-US" altLang="ja-JP" dirty="0"/>
          </a:p>
          <a:p>
            <a:r>
              <a:rPr lang="en-US" altLang="ja-JP" dirty="0"/>
              <a:t>CRAMA</a:t>
            </a:r>
            <a:r>
              <a:rPr lang="ja-JP" altLang="en-US" dirty="0"/>
              <a:t>手順書 ②（受注・請求書）</a:t>
            </a:r>
            <a:endParaRPr lang="en-US" altLang="ja-JP" sz="1200" dirty="0"/>
          </a:p>
          <a:p>
            <a:endParaRPr lang="en-US" altLang="ja-JP" sz="1200" dirty="0"/>
          </a:p>
          <a:p>
            <a:pPr algn="l"/>
            <a:r>
              <a:rPr lang="ja-JP" altLang="en-US" sz="1200" b="0" dirty="0"/>
              <a:t>作成日  </a:t>
            </a:r>
            <a:r>
              <a:rPr lang="en-US" altLang="ja-JP" sz="1200" b="0" dirty="0"/>
              <a:t>2023</a:t>
            </a:r>
            <a:r>
              <a:rPr lang="ja-JP" altLang="en-US" sz="1200" b="0" dirty="0"/>
              <a:t>年  </a:t>
            </a:r>
            <a:r>
              <a:rPr lang="en-US" altLang="ja-JP" sz="1200" b="0" dirty="0"/>
              <a:t>7</a:t>
            </a:r>
            <a:r>
              <a:rPr lang="ja-JP" altLang="en-US" sz="1200" b="0" dirty="0"/>
              <a:t>月</a:t>
            </a:r>
            <a:r>
              <a:rPr lang="en-US" altLang="ja-JP" sz="1200" b="0" dirty="0"/>
              <a:t>24</a:t>
            </a:r>
            <a:r>
              <a:rPr lang="ja-JP" altLang="en-US" sz="1200" b="0" dirty="0"/>
              <a:t>日</a:t>
            </a:r>
            <a:endParaRPr lang="en-US" altLang="ja-JP" sz="1200" b="0" dirty="0"/>
          </a:p>
          <a:p>
            <a:pPr algn="l"/>
            <a:r>
              <a:rPr lang="ja-JP" altLang="en-US" sz="1200" b="0" dirty="0"/>
              <a:t>改訂日  </a:t>
            </a:r>
            <a:r>
              <a:rPr lang="en-US" altLang="ja-JP" sz="1200" b="0" dirty="0"/>
              <a:t>2023</a:t>
            </a:r>
            <a:r>
              <a:rPr lang="ja-JP" altLang="en-US" sz="1200" b="0" dirty="0"/>
              <a:t>年  </a:t>
            </a:r>
            <a:r>
              <a:rPr lang="en-US" altLang="ja-JP" sz="1200" b="0" dirty="0"/>
              <a:t>9</a:t>
            </a:r>
            <a:r>
              <a:rPr lang="ja-JP" altLang="en-US" sz="1200" b="0" dirty="0"/>
              <a:t>月  </a:t>
            </a:r>
            <a:r>
              <a:rPr lang="en-US" altLang="ja-JP" sz="1200" b="0" dirty="0"/>
              <a:t>5</a:t>
            </a:r>
            <a:r>
              <a:rPr lang="ja-JP" altLang="en-US" sz="1200" b="0" dirty="0"/>
              <a:t>日</a:t>
            </a:r>
            <a:endParaRPr lang="en-US" altLang="ja-JP" sz="1200" b="0" dirty="0"/>
          </a:p>
          <a:p>
            <a:endParaRPr lang="en-US" altLang="ja-JP" dirty="0"/>
          </a:p>
        </p:txBody>
      </p:sp>
      <p:sp>
        <p:nvSpPr>
          <p:cNvPr id="10" name="タイトル 1"/>
          <p:cNvSpPr>
            <a:spLocks/>
          </p:cNvSpPr>
          <p:nvPr userDrawn="1"/>
        </p:nvSpPr>
        <p:spPr bwMode="auto">
          <a:xfrm>
            <a:off x="4572000" y="473309"/>
            <a:ext cx="1929110" cy="4551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6000" tIns="34208" rIns="36000" bIns="34208" anchor="ctr"/>
          <a:lstStyle/>
          <a:p>
            <a:pPr algn="r" eaLnBrk="0" hangingPunct="0"/>
            <a:r>
              <a:rPr lang="en-US" altLang="ja-JP" sz="1600" b="1" dirty="0">
                <a:solidFill>
                  <a:srgbClr val="E75400"/>
                </a:solidFill>
                <a:latin typeface="Meiryo UI" panose="020B0604030504040204" pitchFamily="50" charset="-128"/>
                <a:ea typeface="Meiryo UI" panose="020B0604030504040204" pitchFamily="50" charset="-128"/>
                <a:cs typeface="Meiryo UI" panose="020B0604030504040204" pitchFamily="50" charset="-128"/>
              </a:rPr>
              <a:t>LIXIL</a:t>
            </a:r>
            <a:r>
              <a:rPr lang="ja-JP" altLang="en-US" sz="1600" b="1" dirty="0">
                <a:solidFill>
                  <a:srgbClr val="E75400"/>
                </a:solidFill>
                <a:latin typeface="Meiryo UI" panose="020B0604030504040204" pitchFamily="50" charset="-128"/>
                <a:ea typeface="Meiryo UI" panose="020B0604030504040204" pitchFamily="50" charset="-128"/>
                <a:cs typeface="Meiryo UI" panose="020B0604030504040204" pitchFamily="50" charset="-128"/>
              </a:rPr>
              <a:t>グループ外秘</a:t>
            </a:r>
          </a:p>
        </p:txBody>
      </p:sp>
      <p:sp>
        <p:nvSpPr>
          <p:cNvPr id="7" name="テキスト ボックス 6"/>
          <p:cNvSpPr txBox="1"/>
          <p:nvPr userDrawn="1"/>
        </p:nvSpPr>
        <p:spPr>
          <a:xfrm>
            <a:off x="1420613" y="7934325"/>
            <a:ext cx="4037009" cy="923330"/>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カスタマーサービス事業本部</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2023.07</a:t>
            </a:r>
            <a:r>
              <a:rPr kumimoji="1" lang="en-US" altLang="ja-JP" baseline="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264858546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kumimoji="1" sz="2100" b="1" kern="1200">
          <a:solidFill>
            <a:srgbClr val="E75400"/>
          </a:solidFill>
          <a:latin typeface="メイリオ"/>
          <a:ea typeface="メイリオ"/>
          <a:cs typeface="メイリオ"/>
        </a:defRPr>
      </a:lvl1pPr>
    </p:titleStyle>
    <p:bodyStyle>
      <a:lvl1pPr marL="342900" indent="-342900" algn="l" defTabSz="457200" rtl="0" eaLnBrk="1" latinLnBrk="0" hangingPunct="1">
        <a:spcBef>
          <a:spcPct val="20000"/>
        </a:spcBef>
        <a:buFont typeface="Arial"/>
        <a:buChar char="•"/>
        <a:defRPr kumimoji="1" sz="2100" kern="1200">
          <a:solidFill>
            <a:schemeClr val="tx1"/>
          </a:solidFill>
          <a:latin typeface="メイリオ"/>
          <a:ea typeface="メイリオ"/>
          <a:cs typeface="メイリオ"/>
        </a:defRPr>
      </a:lvl1pPr>
      <a:lvl2pPr marL="742950" indent="-285750" algn="l" defTabSz="457200" rtl="0" eaLnBrk="1" latinLnBrk="0" hangingPunct="1">
        <a:spcBef>
          <a:spcPct val="20000"/>
        </a:spcBef>
        <a:buFont typeface="Arial"/>
        <a:buChar char="–"/>
        <a:defRPr kumimoji="1" sz="1800" kern="1200">
          <a:solidFill>
            <a:schemeClr val="tx1"/>
          </a:solidFill>
          <a:latin typeface="メイリオ"/>
          <a:ea typeface="メイリオ"/>
          <a:cs typeface="メイリオ"/>
        </a:defRPr>
      </a:lvl2pPr>
      <a:lvl3pPr marL="1143000" indent="-228600" algn="l" defTabSz="457200" rtl="0" eaLnBrk="1" latinLnBrk="0" hangingPunct="1">
        <a:spcBef>
          <a:spcPct val="20000"/>
        </a:spcBef>
        <a:buFont typeface="Arial"/>
        <a:buChar char="•"/>
        <a:defRPr kumimoji="1" sz="1600" kern="1200">
          <a:solidFill>
            <a:schemeClr val="tx1"/>
          </a:solidFill>
          <a:latin typeface="メイリオ"/>
          <a:ea typeface="メイリオ"/>
          <a:cs typeface="メイリオ"/>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a:ea typeface="メイリオ"/>
          <a:cs typeface="メイリオ"/>
        </a:defRPr>
      </a:lvl4pPr>
      <a:lvl5pPr marL="2057400" indent="-228600" algn="l" defTabSz="457200" rtl="0" eaLnBrk="1" latinLnBrk="0" hangingPunct="1">
        <a:spcBef>
          <a:spcPct val="20000"/>
        </a:spcBef>
        <a:buFont typeface="Arial"/>
        <a:buChar char="»"/>
        <a:defRPr kumimoji="1" sz="12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4037694" y="0"/>
            <a:ext cx="2820306" cy="9906000"/>
          </a:xfrm>
          <a:prstGeom prst="rect">
            <a:avLst/>
          </a:prstGeom>
          <a:solidFill>
            <a:srgbClr val="FCE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2269"/>
            <a:ext cx="6858000" cy="4499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userDrawn="1"/>
        </p:nvSpPr>
        <p:spPr>
          <a:xfrm>
            <a:off x="5754914" y="36286"/>
            <a:ext cx="1103086" cy="369332"/>
          </a:xfrm>
          <a:prstGeom prst="rect">
            <a:avLst/>
          </a:prstGeom>
          <a:noFill/>
        </p:spPr>
        <p:txBody>
          <a:bodyPr wrap="square" rtlCol="0">
            <a:spAutoFit/>
          </a:bodyPr>
          <a:lstStyle/>
          <a:p>
            <a:pPr algn="r"/>
            <a:fld id="{7C5F5CD9-E630-4BAE-80BB-F3FFC956AC1F}" type="slidenum">
              <a:rPr kumimoji="1" lang="en-US" altLang="ja-JP" smtClean="0">
                <a:solidFill>
                  <a:schemeClr val="bg1"/>
                </a:solidFill>
              </a:rPr>
              <a:pPr algn="r"/>
              <a:t>‹#›</a:t>
            </a:fld>
            <a:r>
              <a:rPr kumimoji="1" lang="en-US" altLang="ja-JP" dirty="0">
                <a:solidFill>
                  <a:schemeClr val="bg1"/>
                </a:solidFill>
              </a:rPr>
              <a:t>/PN</a:t>
            </a:r>
            <a:endParaRPr kumimoji="1" lang="ja-JP" altLang="en-US" dirty="0">
              <a:solidFill>
                <a:schemeClr val="bg1"/>
              </a:solidFill>
            </a:endParaRPr>
          </a:p>
        </p:txBody>
      </p:sp>
    </p:spTree>
    <p:extLst>
      <p:ext uri="{BB962C8B-B14F-4D97-AF65-F5344CB8AC3E}">
        <p14:creationId xmlns:p14="http://schemas.microsoft.com/office/powerpoint/2010/main" val="2607525740"/>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063762"/>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図 1" descr="0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3717" y="4706604"/>
            <a:ext cx="1350565" cy="501442"/>
          </a:xfrm>
          <a:prstGeom prst="rect">
            <a:avLst/>
          </a:prstGeom>
        </p:spPr>
      </p:pic>
    </p:spTree>
    <p:extLst>
      <p:ext uri="{BB962C8B-B14F-4D97-AF65-F5344CB8AC3E}">
        <p14:creationId xmlns:p14="http://schemas.microsoft.com/office/powerpoint/2010/main" val="264580190"/>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crama.lixil.co.jp/member/login/fo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cid:7042d86b-3e1c-4b02-b0d1-8532dac8104b@apcprd03.prod.outlook.com"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4"/>
          <p:cNvSpPr txBox="1">
            <a:spLocks/>
          </p:cNvSpPr>
          <p:nvPr/>
        </p:nvSpPr>
        <p:spPr>
          <a:xfrm>
            <a:off x="387278" y="4986754"/>
            <a:ext cx="2298089" cy="1449867"/>
          </a:xfrm>
          <a:prstGeom prst="rect">
            <a:avLst/>
          </a:prstGeom>
        </p:spPr>
        <p:txBody>
          <a:bodyPr lIns="36000" tIns="36000" rIns="36000" bIns="36000"/>
          <a:lstStyle>
            <a:lvl1pPr marL="0" indent="0" algn="l" defTabSz="457200" rtl="0" eaLnBrk="1" latinLnBrk="0" hangingPunct="1">
              <a:spcBef>
                <a:spcPct val="20000"/>
              </a:spcBef>
              <a:buFont typeface="Arial"/>
              <a:buNone/>
              <a:defRPr kumimoji="1" sz="2100" kern="1200">
                <a:solidFill>
                  <a:schemeClr val="tx1"/>
                </a:solidFill>
                <a:latin typeface="メイリオ"/>
                <a:ea typeface="メイリオ"/>
                <a:cs typeface="メイリオ"/>
              </a:defRPr>
            </a:lvl1pPr>
            <a:lvl2pPr marL="742950" indent="-285750" algn="l" defTabSz="457200" rtl="0" eaLnBrk="1" latinLnBrk="0" hangingPunct="1">
              <a:spcBef>
                <a:spcPct val="20000"/>
              </a:spcBef>
              <a:buFont typeface="Arial"/>
              <a:buChar char="–"/>
              <a:defRPr kumimoji="1" sz="1800" kern="1200">
                <a:solidFill>
                  <a:schemeClr val="tx1"/>
                </a:solidFill>
                <a:latin typeface="メイリオ"/>
                <a:ea typeface="メイリオ"/>
                <a:cs typeface="メイリオ"/>
              </a:defRPr>
            </a:lvl2pPr>
            <a:lvl3pPr marL="1143000" indent="-228600" algn="l" defTabSz="457200" rtl="0" eaLnBrk="1" latinLnBrk="0" hangingPunct="1">
              <a:spcBef>
                <a:spcPct val="20000"/>
              </a:spcBef>
              <a:buFont typeface="Arial"/>
              <a:buChar char="•"/>
              <a:defRPr kumimoji="1" sz="1600" kern="1200">
                <a:solidFill>
                  <a:schemeClr val="tx1"/>
                </a:solidFill>
                <a:latin typeface="メイリオ"/>
                <a:ea typeface="メイリオ"/>
                <a:cs typeface="メイリオ"/>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a:ea typeface="メイリオ"/>
                <a:cs typeface="メイリオ"/>
              </a:defRPr>
            </a:lvl4pPr>
            <a:lvl5pPr marL="2057400" indent="-228600" algn="l" defTabSz="457200" rtl="0" eaLnBrk="1" latinLnBrk="0" hangingPunct="1">
              <a:spcBef>
                <a:spcPct val="20000"/>
              </a:spcBef>
              <a:buFont typeface="Arial"/>
              <a:buChar char="»"/>
              <a:defRPr kumimoji="1" sz="12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8232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877A008-9E2E-4345-9158-7C53D69E9A91}"/>
              </a:ext>
            </a:extLst>
          </p:cNvPr>
          <p:cNvGrpSpPr/>
          <p:nvPr/>
        </p:nvGrpSpPr>
        <p:grpSpPr>
          <a:xfrm>
            <a:off x="143246" y="1391627"/>
            <a:ext cx="2131329" cy="1448108"/>
            <a:chOff x="143246" y="1391627"/>
            <a:chExt cx="2131329" cy="1448108"/>
          </a:xfrm>
        </p:grpSpPr>
        <p:pic>
          <p:nvPicPr>
            <p:cNvPr id="33" name="図 32">
              <a:extLst>
                <a:ext uri="{FF2B5EF4-FFF2-40B4-BE49-F238E27FC236}">
                  <a16:creationId xmlns:a16="http://schemas.microsoft.com/office/drawing/2014/main" id="{DFBEFA7F-130F-4FE1-9EBE-C0197C871C00}"/>
                </a:ext>
              </a:extLst>
            </p:cNvPr>
            <p:cNvPicPr>
              <a:picLocks noChangeAspect="1"/>
            </p:cNvPicPr>
            <p:nvPr/>
          </p:nvPicPr>
          <p:blipFill rotWithShape="1">
            <a:blip r:embed="rId3"/>
            <a:srcRect l="24456" t="22161" r="43118" b="50325"/>
            <a:stretch/>
          </p:blipFill>
          <p:spPr>
            <a:xfrm>
              <a:off x="143246" y="1391627"/>
              <a:ext cx="2131329" cy="1448108"/>
            </a:xfrm>
            <a:prstGeom prst="rect">
              <a:avLst/>
            </a:prstGeom>
            <a:ln w="19050">
              <a:solidFill>
                <a:schemeClr val="tx1"/>
              </a:solidFill>
            </a:ln>
          </p:spPr>
        </p:pic>
        <p:sp>
          <p:nvSpPr>
            <p:cNvPr id="35" name="正方形/長方形 34">
              <a:extLst>
                <a:ext uri="{FF2B5EF4-FFF2-40B4-BE49-F238E27FC236}">
                  <a16:creationId xmlns:a16="http://schemas.microsoft.com/office/drawing/2014/main" id="{6AF9930E-3215-4B8C-A94E-285D531DFE45}"/>
                </a:ext>
              </a:extLst>
            </p:cNvPr>
            <p:cNvSpPr/>
            <p:nvPr/>
          </p:nvSpPr>
          <p:spPr>
            <a:xfrm>
              <a:off x="447251" y="1787539"/>
              <a:ext cx="1566641" cy="2438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正方形/長方形 35">
              <a:extLst>
                <a:ext uri="{FF2B5EF4-FFF2-40B4-BE49-F238E27FC236}">
                  <a16:creationId xmlns:a16="http://schemas.microsoft.com/office/drawing/2014/main" id="{369D583D-9F69-469C-872D-C07D29E1E20E}"/>
                </a:ext>
              </a:extLst>
            </p:cNvPr>
            <p:cNvSpPr/>
            <p:nvPr/>
          </p:nvSpPr>
          <p:spPr>
            <a:xfrm>
              <a:off x="447251" y="2382827"/>
              <a:ext cx="729861" cy="2804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7" name="正方形/長方形 36">
              <a:extLst>
                <a:ext uri="{FF2B5EF4-FFF2-40B4-BE49-F238E27FC236}">
                  <a16:creationId xmlns:a16="http://schemas.microsoft.com/office/drawing/2014/main" id="{655ECA82-EB49-43EF-B376-1D28CDE8E995}"/>
                </a:ext>
              </a:extLst>
            </p:cNvPr>
            <p:cNvSpPr/>
            <p:nvPr/>
          </p:nvSpPr>
          <p:spPr>
            <a:xfrm>
              <a:off x="447251" y="2107444"/>
              <a:ext cx="1566641"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38" name="コネクタ: カギ線 37">
              <a:extLst>
                <a:ext uri="{FF2B5EF4-FFF2-40B4-BE49-F238E27FC236}">
                  <a16:creationId xmlns:a16="http://schemas.microsoft.com/office/drawing/2014/main" id="{6B6561FE-8E00-44F1-93AF-386B311AD19D}"/>
                </a:ext>
              </a:extLst>
            </p:cNvPr>
            <p:cNvCxnSpPr>
              <a:cxnSpLocks/>
            </p:cNvCxnSpPr>
            <p:nvPr/>
          </p:nvCxnSpPr>
          <p:spPr>
            <a:xfrm rot="10800000" flipV="1">
              <a:off x="447251" y="1887855"/>
              <a:ext cx="12700" cy="241816"/>
            </a:xfrm>
            <a:prstGeom prst="bentConnector4">
              <a:avLst>
                <a:gd name="adj1" fmla="val 1834283"/>
                <a:gd name="adj2" fmla="val 98514"/>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01C91DD8-CBD1-47A3-9E5E-F5B045030B4A}"/>
                </a:ext>
              </a:extLst>
            </p:cNvPr>
            <p:cNvCxnSpPr>
              <a:cxnSpLocks/>
            </p:cNvCxnSpPr>
            <p:nvPr/>
          </p:nvCxnSpPr>
          <p:spPr>
            <a:xfrm rot="5400000">
              <a:off x="306219" y="2353534"/>
              <a:ext cx="269143" cy="8344"/>
            </a:xfrm>
            <a:prstGeom prst="bentConnector4">
              <a:avLst>
                <a:gd name="adj1" fmla="val 23946"/>
                <a:gd name="adj2" fmla="val 2839693"/>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CEA22D61-1D51-4222-991B-F98AE897F494}"/>
              </a:ext>
            </a:extLst>
          </p:cNvPr>
          <p:cNvGrpSpPr/>
          <p:nvPr/>
        </p:nvGrpSpPr>
        <p:grpSpPr>
          <a:xfrm>
            <a:off x="1824543" y="2671760"/>
            <a:ext cx="2169370" cy="3003561"/>
            <a:chOff x="1824543" y="2671760"/>
            <a:chExt cx="2169370" cy="3003561"/>
          </a:xfrm>
        </p:grpSpPr>
        <p:pic>
          <p:nvPicPr>
            <p:cNvPr id="44" name="図 43">
              <a:extLst>
                <a:ext uri="{FF2B5EF4-FFF2-40B4-BE49-F238E27FC236}">
                  <a16:creationId xmlns:a16="http://schemas.microsoft.com/office/drawing/2014/main" id="{FE3248C7-FC50-45DB-A9F7-61FEC58A9517}"/>
                </a:ext>
              </a:extLst>
            </p:cNvPr>
            <p:cNvPicPr>
              <a:picLocks noChangeAspect="1"/>
            </p:cNvPicPr>
            <p:nvPr/>
          </p:nvPicPr>
          <p:blipFill rotWithShape="1">
            <a:blip r:embed="rId4"/>
            <a:srcRect l="2606" t="1303" r="1969" b="43904"/>
            <a:stretch/>
          </p:blipFill>
          <p:spPr>
            <a:xfrm>
              <a:off x="1855351" y="3385346"/>
              <a:ext cx="2086750" cy="2173012"/>
            </a:xfrm>
            <a:prstGeom prst="rect">
              <a:avLst/>
            </a:prstGeom>
            <a:ln w="19050">
              <a:solidFill>
                <a:schemeClr val="tx1"/>
              </a:solidFill>
            </a:ln>
          </p:spPr>
        </p:pic>
        <p:sp>
          <p:nvSpPr>
            <p:cNvPr id="78" name="正方形/長方形 77">
              <a:extLst>
                <a:ext uri="{FF2B5EF4-FFF2-40B4-BE49-F238E27FC236}">
                  <a16:creationId xmlns:a16="http://schemas.microsoft.com/office/drawing/2014/main" id="{2BCD1221-421C-43FB-89E3-8E2D8D3F0EDA}"/>
                </a:ext>
              </a:extLst>
            </p:cNvPr>
            <p:cNvSpPr/>
            <p:nvPr/>
          </p:nvSpPr>
          <p:spPr>
            <a:xfrm>
              <a:off x="1824543" y="5528760"/>
              <a:ext cx="2169370" cy="146561"/>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9734379F-D4E3-4310-A5B0-ADEAF997AFA7}"/>
                </a:ext>
              </a:extLst>
            </p:cNvPr>
            <p:cNvPicPr>
              <a:picLocks noChangeAspect="1" noChangeArrowheads="1"/>
            </p:cNvPicPr>
            <p:nvPr/>
          </p:nvPicPr>
          <p:blipFill rotWithShape="1">
            <a:blip r:embed="rId5" r:link="rId6" cstate="print">
              <a:extLst>
                <a:ext uri="{28A0092B-C50C-407E-A947-70E740481C1C}">
                  <a14:useLocalDpi xmlns:a14="http://schemas.microsoft.com/office/drawing/2010/main" val="0"/>
                </a:ext>
              </a:extLst>
            </a:blip>
            <a:srcRect t="17391" b="64337"/>
            <a:stretch>
              <a:fillRect/>
            </a:stretch>
          </p:blipFill>
          <p:spPr bwMode="auto">
            <a:xfrm>
              <a:off x="1847011" y="2671760"/>
              <a:ext cx="2097668" cy="67241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8" name="テキスト ボックス 1">
              <a:extLst>
                <a:ext uri="{FF2B5EF4-FFF2-40B4-BE49-F238E27FC236}">
                  <a16:creationId xmlns:a16="http://schemas.microsoft.com/office/drawing/2014/main" id="{9252AE07-B5C6-4F0D-8190-45E73F0E6AD9}"/>
                </a:ext>
              </a:extLst>
            </p:cNvPr>
            <p:cNvSpPr txBox="1"/>
            <p:nvPr/>
          </p:nvSpPr>
          <p:spPr>
            <a:xfrm>
              <a:off x="3312530" y="2714253"/>
              <a:ext cx="386381" cy="117244"/>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grpSp>
      <p:sp>
        <p:nvSpPr>
          <p:cNvPr id="27" name="正方形/長方形 26">
            <a:extLst>
              <a:ext uri="{FF2B5EF4-FFF2-40B4-BE49-F238E27FC236}">
                <a16:creationId xmlns:a16="http://schemas.microsoft.com/office/drawing/2014/main" id="{049814D5-BFD0-4573-947E-A5F60F6EC480}"/>
              </a:ext>
            </a:extLst>
          </p:cNvPr>
          <p:cNvSpPr/>
          <p:nvPr/>
        </p:nvSpPr>
        <p:spPr>
          <a:xfrm>
            <a:off x="1803537" y="3331687"/>
            <a:ext cx="2187629" cy="105293"/>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7" name="テキスト ボックス 16"/>
          <p:cNvSpPr txBox="1"/>
          <p:nvPr/>
        </p:nvSpPr>
        <p:spPr>
          <a:xfrm>
            <a:off x="4175857" y="468542"/>
            <a:ext cx="2682143" cy="7632859"/>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職人トップ画面からの確認</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職人トップ画面の現調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施工（確定）のエリアにある物件の中で、確認したい確定物件を選択。</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対象物件の物件情報詳細画面を開く。</a:t>
            </a:r>
          </a:p>
          <a:p>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施工（確定）の表示欄に対象物件が無い場合は、物件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一覧下方にある もっと見るボタンを押下。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現調と施工の確定物件だけを集めた専用画面が立上ります。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職人トップ画面より表示物件数も多くなるので、この画面で対象物件を検索。</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受注物件の確認方法</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a:cxnSpLocks/>
          </p:cNvCxnSpPr>
          <p:nvPr/>
        </p:nvCxnSpPr>
        <p:spPr>
          <a:xfrm>
            <a:off x="4147464" y="467365"/>
            <a:ext cx="28393" cy="9326693"/>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 y="509365"/>
            <a:ext cx="3946291"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＞職人トップページからの受注物件の確認</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a:extLst>
              <a:ext uri="{FF2B5EF4-FFF2-40B4-BE49-F238E27FC236}">
                <a16:creationId xmlns:a16="http://schemas.microsoft.com/office/drawing/2014/main" id="{780C4598-5713-4BC0-9BEA-E835A3308462}"/>
              </a:ext>
            </a:extLst>
          </p:cNvPr>
          <p:cNvSpPr/>
          <p:nvPr/>
        </p:nvSpPr>
        <p:spPr>
          <a:xfrm>
            <a:off x="41449" y="744216"/>
            <a:ext cx="3896552" cy="646331"/>
          </a:xfrm>
          <a:prstGeom prst="rect">
            <a:avLst/>
          </a:prstGeom>
        </p:spPr>
        <p:txBody>
          <a:bodyPr wrap="square">
            <a:spAutoFit/>
          </a:bodyPr>
          <a:lstStyle/>
          <a:p>
            <a:r>
              <a:rPr lang="en-US" altLang="ja-JP" u="sng" dirty="0">
                <a:hlinkClick r:id="rId7"/>
              </a:rPr>
              <a:t>https://crama.lixil.co.jp/member/login/form</a:t>
            </a:r>
            <a:endParaRPr lang="ja-JP" altLang="ja-JP" dirty="0"/>
          </a:p>
        </p:txBody>
      </p:sp>
      <p:sp>
        <p:nvSpPr>
          <p:cNvPr id="40" name="下矢印 65">
            <a:extLst>
              <a:ext uri="{FF2B5EF4-FFF2-40B4-BE49-F238E27FC236}">
                <a16:creationId xmlns:a16="http://schemas.microsoft.com/office/drawing/2014/main" id="{FC41C689-EC08-40A7-AC91-8009C57C2A32}"/>
              </a:ext>
            </a:extLst>
          </p:cNvPr>
          <p:cNvSpPr/>
          <p:nvPr/>
        </p:nvSpPr>
        <p:spPr>
          <a:xfrm rot="10800000">
            <a:off x="642470" y="2668918"/>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7" name="角丸四角形吹き出し 33">
            <a:extLst>
              <a:ext uri="{FF2B5EF4-FFF2-40B4-BE49-F238E27FC236}">
                <a16:creationId xmlns:a16="http://schemas.microsoft.com/office/drawing/2014/main" id="{E5C13118-F7B7-4D29-AD63-28E2B26A5E05}"/>
              </a:ext>
            </a:extLst>
          </p:cNvPr>
          <p:cNvSpPr/>
          <p:nvPr/>
        </p:nvSpPr>
        <p:spPr>
          <a:xfrm>
            <a:off x="56417" y="4275382"/>
            <a:ext cx="1747121" cy="1129945"/>
          </a:xfrm>
          <a:prstGeom prst="wedgeRoundRectCallout">
            <a:avLst>
              <a:gd name="adj1" fmla="val 69722"/>
              <a:gd name="adj2" fmla="val -58245"/>
              <a:gd name="adj3" fmla="val 16667"/>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現調</a:t>
            </a:r>
            <a:r>
              <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施工（確定）</a:t>
            </a:r>
            <a:b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b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登録者の方に確定している物件表示エリアの中で対象物件を開く。</a:t>
            </a:r>
          </a:p>
          <a:p>
            <a:pPr algn="l"/>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C66ED800-18C2-4522-819E-60E89EB9A2E6}"/>
              </a:ext>
            </a:extLst>
          </p:cNvPr>
          <p:cNvSpPr/>
          <p:nvPr/>
        </p:nvSpPr>
        <p:spPr>
          <a:xfrm>
            <a:off x="-47627" y="5650643"/>
            <a:ext cx="3784344" cy="276742"/>
          </a:xfrm>
          <a:prstGeom prst="rect">
            <a:avLst/>
          </a:prstGeom>
        </p:spPr>
        <p:txBody>
          <a:bodyPr wrap="square">
            <a:spAutoFit/>
          </a:bodyPr>
          <a:lstStyle/>
          <a:p>
            <a:pPr>
              <a:lnSpc>
                <a:spcPts val="1600"/>
              </a:lnSpc>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対象物件が見つからないい場合は「もっと見る」を押下。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a:extLst>
              <a:ext uri="{FF2B5EF4-FFF2-40B4-BE49-F238E27FC236}">
                <a16:creationId xmlns:a16="http://schemas.microsoft.com/office/drawing/2014/main" id="{80870C7E-D440-4468-9F2F-F0C563369189}"/>
              </a:ext>
            </a:extLst>
          </p:cNvPr>
          <p:cNvGrpSpPr/>
          <p:nvPr/>
        </p:nvGrpSpPr>
        <p:grpSpPr>
          <a:xfrm>
            <a:off x="42216" y="5923536"/>
            <a:ext cx="1670218" cy="2074127"/>
            <a:chOff x="42216" y="5837811"/>
            <a:chExt cx="1670218" cy="2074127"/>
          </a:xfrm>
        </p:grpSpPr>
        <p:pic>
          <p:nvPicPr>
            <p:cNvPr id="34" name="図 33">
              <a:extLst>
                <a:ext uri="{FF2B5EF4-FFF2-40B4-BE49-F238E27FC236}">
                  <a16:creationId xmlns:a16="http://schemas.microsoft.com/office/drawing/2014/main" id="{C0E0AF06-318A-4FDC-BEE2-AD0C38F0C28A}"/>
                </a:ext>
              </a:extLst>
            </p:cNvPr>
            <p:cNvPicPr>
              <a:picLocks noChangeAspect="1"/>
            </p:cNvPicPr>
            <p:nvPr/>
          </p:nvPicPr>
          <p:blipFill>
            <a:blip r:embed="rId8"/>
            <a:stretch>
              <a:fillRect/>
            </a:stretch>
          </p:blipFill>
          <p:spPr>
            <a:xfrm>
              <a:off x="126427" y="5837811"/>
              <a:ext cx="1553222" cy="1922004"/>
            </a:xfrm>
            <a:prstGeom prst="rect">
              <a:avLst/>
            </a:prstGeom>
            <a:ln w="19050">
              <a:solidFill>
                <a:schemeClr val="tx1"/>
              </a:solidFill>
            </a:ln>
          </p:spPr>
        </p:pic>
        <p:sp>
          <p:nvSpPr>
            <p:cNvPr id="45" name="正方形/長方形 44">
              <a:extLst>
                <a:ext uri="{FF2B5EF4-FFF2-40B4-BE49-F238E27FC236}">
                  <a16:creationId xmlns:a16="http://schemas.microsoft.com/office/drawing/2014/main" id="{E4B810D2-19B2-488A-A827-C5EE52D51D87}"/>
                </a:ext>
              </a:extLst>
            </p:cNvPr>
            <p:cNvSpPr/>
            <p:nvPr/>
          </p:nvSpPr>
          <p:spPr>
            <a:xfrm>
              <a:off x="42216" y="7738549"/>
              <a:ext cx="1670218" cy="173389"/>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a:extLst>
              <a:ext uri="{FF2B5EF4-FFF2-40B4-BE49-F238E27FC236}">
                <a16:creationId xmlns:a16="http://schemas.microsoft.com/office/drawing/2014/main" id="{C953AE97-A128-4AC7-982A-BC81947E12D6}"/>
              </a:ext>
            </a:extLst>
          </p:cNvPr>
          <p:cNvSpPr/>
          <p:nvPr/>
        </p:nvSpPr>
        <p:spPr>
          <a:xfrm>
            <a:off x="1891000" y="3754277"/>
            <a:ext cx="1936721" cy="4547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折線 40">
            <a:extLst>
              <a:ext uri="{FF2B5EF4-FFF2-40B4-BE49-F238E27FC236}">
                <a16:creationId xmlns:a16="http://schemas.microsoft.com/office/drawing/2014/main" id="{E671E1AC-AF64-44A7-A208-E353C9CDEB50}"/>
              </a:ext>
            </a:extLst>
          </p:cNvPr>
          <p:cNvSpPr/>
          <p:nvPr/>
        </p:nvSpPr>
        <p:spPr>
          <a:xfrm rot="5400000">
            <a:off x="2129074" y="2305144"/>
            <a:ext cx="585811" cy="4138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下矢印 65">
            <a:extLst>
              <a:ext uri="{FF2B5EF4-FFF2-40B4-BE49-F238E27FC236}">
                <a16:creationId xmlns:a16="http://schemas.microsoft.com/office/drawing/2014/main" id="{D1974167-2C5D-44E8-B06C-97BDBF46C735}"/>
              </a:ext>
            </a:extLst>
          </p:cNvPr>
          <p:cNvSpPr/>
          <p:nvPr/>
        </p:nvSpPr>
        <p:spPr>
          <a:xfrm rot="10800000">
            <a:off x="3397295" y="4137033"/>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下矢印 65">
            <a:extLst>
              <a:ext uri="{FF2B5EF4-FFF2-40B4-BE49-F238E27FC236}">
                <a16:creationId xmlns:a16="http://schemas.microsoft.com/office/drawing/2014/main" id="{8CDD07DE-1453-4C8C-BEDB-ECE0D6CAF611}"/>
              </a:ext>
            </a:extLst>
          </p:cNvPr>
          <p:cNvSpPr/>
          <p:nvPr/>
        </p:nvSpPr>
        <p:spPr>
          <a:xfrm rot="10800000">
            <a:off x="752724" y="7825243"/>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7" name="正方形/長方形 46">
            <a:extLst>
              <a:ext uri="{FF2B5EF4-FFF2-40B4-BE49-F238E27FC236}">
                <a16:creationId xmlns:a16="http://schemas.microsoft.com/office/drawing/2014/main" id="{B68F6489-ADA4-4D06-B480-D992AD9802B5}"/>
              </a:ext>
            </a:extLst>
          </p:cNvPr>
          <p:cNvSpPr/>
          <p:nvPr/>
        </p:nvSpPr>
        <p:spPr>
          <a:xfrm>
            <a:off x="564212" y="7688130"/>
            <a:ext cx="740495" cy="1961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75B12CE4-278A-4006-AB6A-8F5220CB7D33}"/>
              </a:ext>
            </a:extLst>
          </p:cNvPr>
          <p:cNvGrpSpPr/>
          <p:nvPr/>
        </p:nvGrpSpPr>
        <p:grpSpPr>
          <a:xfrm>
            <a:off x="1824543" y="6676753"/>
            <a:ext cx="2192852" cy="3062973"/>
            <a:chOff x="1782011" y="6676753"/>
            <a:chExt cx="2192852" cy="3062973"/>
          </a:xfrm>
        </p:grpSpPr>
        <p:pic>
          <p:nvPicPr>
            <p:cNvPr id="49" name="図 48">
              <a:extLst>
                <a:ext uri="{FF2B5EF4-FFF2-40B4-BE49-F238E27FC236}">
                  <a16:creationId xmlns:a16="http://schemas.microsoft.com/office/drawing/2014/main" id="{F579ACEC-64A8-46B5-A94C-E8D5005F919E}"/>
                </a:ext>
              </a:extLst>
            </p:cNvPr>
            <p:cNvPicPr>
              <a:picLocks noChangeAspect="1"/>
            </p:cNvPicPr>
            <p:nvPr/>
          </p:nvPicPr>
          <p:blipFill>
            <a:blip r:embed="rId9"/>
            <a:stretch>
              <a:fillRect/>
            </a:stretch>
          </p:blipFill>
          <p:spPr>
            <a:xfrm>
              <a:off x="1804479" y="6676753"/>
              <a:ext cx="2141181" cy="2998887"/>
            </a:xfrm>
            <a:prstGeom prst="rect">
              <a:avLst/>
            </a:prstGeom>
            <a:ln w="19050">
              <a:solidFill>
                <a:schemeClr val="tx1"/>
              </a:solidFill>
            </a:ln>
          </p:spPr>
        </p:pic>
        <p:sp>
          <p:nvSpPr>
            <p:cNvPr id="50" name="正方形/長方形 49">
              <a:extLst>
                <a:ext uri="{FF2B5EF4-FFF2-40B4-BE49-F238E27FC236}">
                  <a16:creationId xmlns:a16="http://schemas.microsoft.com/office/drawing/2014/main" id="{BC2AB54B-6176-4522-923A-90792044A02F}"/>
                </a:ext>
              </a:extLst>
            </p:cNvPr>
            <p:cNvSpPr/>
            <p:nvPr/>
          </p:nvSpPr>
          <p:spPr>
            <a:xfrm>
              <a:off x="1782011" y="9621161"/>
              <a:ext cx="2192852" cy="118565"/>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矢印: ストライプ 50">
            <a:extLst>
              <a:ext uri="{FF2B5EF4-FFF2-40B4-BE49-F238E27FC236}">
                <a16:creationId xmlns:a16="http://schemas.microsoft.com/office/drawing/2014/main" id="{1D6EB1F2-AE4E-42B1-89BB-255899980366}"/>
              </a:ext>
            </a:extLst>
          </p:cNvPr>
          <p:cNvSpPr/>
          <p:nvPr/>
        </p:nvSpPr>
        <p:spPr>
          <a:xfrm>
            <a:off x="1381656" y="7572210"/>
            <a:ext cx="540241" cy="278833"/>
          </a:xfrm>
          <a:prstGeom prst="stripedRightArrow">
            <a:avLst>
              <a:gd name="adj1" fmla="val 37295"/>
              <a:gd name="adj2" fmla="val 50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9AA8FD7B-886E-42C1-9999-F002FBA87230}"/>
              </a:ext>
            </a:extLst>
          </p:cNvPr>
          <p:cNvSpPr/>
          <p:nvPr/>
        </p:nvSpPr>
        <p:spPr>
          <a:xfrm>
            <a:off x="2013891" y="6353175"/>
            <a:ext cx="1722825" cy="259492"/>
          </a:xfrm>
          <a:prstGeom prst="roundRect">
            <a:avLst/>
          </a:prstGeom>
          <a:solidFill>
            <a:srgbClr val="FFC000"/>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b="1" dirty="0">
                <a:latin typeface="BIZ UDPゴシック" panose="020B0400000000000000" pitchFamily="50" charset="-128"/>
                <a:ea typeface="BIZ UDPゴシック" panose="020B0400000000000000" pitchFamily="50" charset="-128"/>
              </a:rPr>
              <a:t>現調</a:t>
            </a:r>
            <a:r>
              <a:rPr lang="en-US" altLang="zh-TW" sz="1000" b="1" dirty="0">
                <a:latin typeface="BIZ UDPゴシック" panose="020B0400000000000000" pitchFamily="50" charset="-128"/>
                <a:ea typeface="BIZ UDPゴシック" panose="020B0400000000000000" pitchFamily="50" charset="-128"/>
              </a:rPr>
              <a:t>/</a:t>
            </a:r>
            <a:r>
              <a:rPr lang="zh-TW" altLang="en-US" sz="1000" b="1" dirty="0">
                <a:latin typeface="BIZ UDPゴシック" panose="020B0400000000000000" pitchFamily="50" charset="-128"/>
                <a:ea typeface="BIZ UDPゴシック" panose="020B0400000000000000" pitchFamily="50" charset="-128"/>
              </a:rPr>
              <a:t>施工（確定）</a:t>
            </a:r>
            <a:r>
              <a:rPr lang="ja-JP" altLang="en-US" sz="1000" b="1" dirty="0">
                <a:latin typeface="BIZ UDPゴシック" panose="020B0400000000000000" pitchFamily="50" charset="-128"/>
                <a:ea typeface="BIZ UDPゴシック" panose="020B0400000000000000" pitchFamily="50" charset="-128"/>
              </a:rPr>
              <a:t>専用画面</a:t>
            </a:r>
            <a:endParaRPr kumimoji="1" lang="ja-JP" altLang="en-US"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7646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4142707" y="467365"/>
            <a:ext cx="33150" cy="9326693"/>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5FC03A7D-53AE-4EB4-B898-D52FB05A77D4}"/>
              </a:ext>
            </a:extLst>
          </p:cNvPr>
          <p:cNvGrpSpPr/>
          <p:nvPr/>
        </p:nvGrpSpPr>
        <p:grpSpPr>
          <a:xfrm>
            <a:off x="119797" y="891528"/>
            <a:ext cx="5759525" cy="2250298"/>
            <a:chOff x="110272" y="748653"/>
            <a:chExt cx="5759525" cy="2250298"/>
          </a:xfrm>
        </p:grpSpPr>
        <p:pic>
          <p:nvPicPr>
            <p:cNvPr id="33" name="図 32">
              <a:extLst>
                <a:ext uri="{FF2B5EF4-FFF2-40B4-BE49-F238E27FC236}">
                  <a16:creationId xmlns:a16="http://schemas.microsoft.com/office/drawing/2014/main" id="{11201820-3200-473F-8AA6-ED786ECF870F}"/>
                </a:ext>
              </a:extLst>
            </p:cNvPr>
            <p:cNvPicPr>
              <a:picLocks noChangeAspect="1"/>
            </p:cNvPicPr>
            <p:nvPr/>
          </p:nvPicPr>
          <p:blipFill rotWithShape="1">
            <a:blip r:embed="rId3"/>
            <a:srcRect l="1" t="14338" r="37564" b="57272"/>
            <a:stretch/>
          </p:blipFill>
          <p:spPr>
            <a:xfrm>
              <a:off x="110272" y="748653"/>
              <a:ext cx="5759525" cy="2250298"/>
            </a:xfrm>
            <a:prstGeom prst="rect">
              <a:avLst/>
            </a:prstGeom>
            <a:ln>
              <a:solidFill>
                <a:schemeClr val="tx1">
                  <a:lumMod val="95000"/>
                  <a:lumOff val="5000"/>
                </a:schemeClr>
              </a:solidFill>
            </a:ln>
          </p:spPr>
        </p:pic>
        <p:sp>
          <p:nvSpPr>
            <p:cNvPr id="35" name="テキスト ボックス 1">
              <a:extLst>
                <a:ext uri="{FF2B5EF4-FFF2-40B4-BE49-F238E27FC236}">
                  <a16:creationId xmlns:a16="http://schemas.microsoft.com/office/drawing/2014/main" id="{AEC3526A-79BB-4FEE-85B1-B96BB8385CF5}"/>
                </a:ext>
              </a:extLst>
            </p:cNvPr>
            <p:cNvSpPr txBox="1"/>
            <p:nvPr/>
          </p:nvSpPr>
          <p:spPr>
            <a:xfrm>
              <a:off x="811438" y="924648"/>
              <a:ext cx="1235167" cy="129943"/>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36" name="テキスト ボックス 1">
              <a:extLst>
                <a:ext uri="{FF2B5EF4-FFF2-40B4-BE49-F238E27FC236}">
                  <a16:creationId xmlns:a16="http://schemas.microsoft.com/office/drawing/2014/main" id="{4AF345AB-CF8E-4D03-BF72-64CE33CEFAB2}"/>
                </a:ext>
              </a:extLst>
            </p:cNvPr>
            <p:cNvSpPr txBox="1"/>
            <p:nvPr/>
          </p:nvSpPr>
          <p:spPr>
            <a:xfrm>
              <a:off x="682118" y="1166393"/>
              <a:ext cx="3836542" cy="198862"/>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b="1" dirty="0">
                  <a:latin typeface="+mj-ea"/>
                  <a:ea typeface="+mj-ea"/>
                </a:rPr>
                <a:t>LIXIL-JS:</a:t>
              </a:r>
              <a:r>
                <a:rPr kumimoji="1" lang="ja-JP" altLang="en-US" sz="1000" b="1" dirty="0">
                  <a:latin typeface="+mj-ea"/>
                  <a:ea typeface="+mj-ea"/>
                </a:rPr>
                <a:t> 現調依頼確定のご連絡です </a:t>
              </a:r>
              <a:r>
                <a:rPr kumimoji="1" lang="en-US" altLang="ja-JP" sz="1000" b="1" dirty="0">
                  <a:latin typeface="+mj-ea"/>
                  <a:ea typeface="+mj-ea"/>
                </a:rPr>
                <a:t>【ID:</a:t>
              </a:r>
              <a:r>
                <a:rPr kumimoji="1" lang="ja-JP" altLang="en-US" sz="1000" b="1" dirty="0">
                  <a:latin typeface="+mj-ea"/>
                  <a:ea typeface="+mj-ea"/>
                </a:rPr>
                <a:t>●●●●●</a:t>
              </a:r>
              <a:r>
                <a:rPr kumimoji="1" lang="en-US" altLang="ja-JP" sz="1000" b="1" dirty="0">
                  <a:latin typeface="+mj-ea"/>
                  <a:ea typeface="+mj-ea"/>
                </a:rPr>
                <a:t>】</a:t>
              </a:r>
            </a:p>
          </p:txBody>
        </p:sp>
        <p:sp>
          <p:nvSpPr>
            <p:cNvPr id="37" name="テキスト ボックス 1">
              <a:extLst>
                <a:ext uri="{FF2B5EF4-FFF2-40B4-BE49-F238E27FC236}">
                  <a16:creationId xmlns:a16="http://schemas.microsoft.com/office/drawing/2014/main" id="{D095EB68-0E01-44D9-A767-4E6B7B45912B}"/>
                </a:ext>
              </a:extLst>
            </p:cNvPr>
            <p:cNvSpPr txBox="1"/>
            <p:nvPr/>
          </p:nvSpPr>
          <p:spPr>
            <a:xfrm>
              <a:off x="806795" y="774746"/>
              <a:ext cx="1536352" cy="124538"/>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b="1" dirty="0">
                  <a:latin typeface="+mj-ea"/>
                  <a:ea typeface="+mj-ea"/>
                </a:rPr>
                <a:t>no-reply@crama.apps.lixil.co.jp</a:t>
              </a:r>
            </a:p>
          </p:txBody>
        </p:sp>
        <p:pic>
          <p:nvPicPr>
            <p:cNvPr id="6" name="図 5">
              <a:extLst>
                <a:ext uri="{FF2B5EF4-FFF2-40B4-BE49-F238E27FC236}">
                  <a16:creationId xmlns:a16="http://schemas.microsoft.com/office/drawing/2014/main" id="{69DC90BF-1F35-478C-967F-8398FAE206D1}"/>
                </a:ext>
              </a:extLst>
            </p:cNvPr>
            <p:cNvPicPr>
              <a:picLocks noChangeAspect="1"/>
            </p:cNvPicPr>
            <p:nvPr/>
          </p:nvPicPr>
          <p:blipFill rotWithShape="1">
            <a:blip r:embed="rId4"/>
            <a:srcRect b="19951"/>
            <a:stretch/>
          </p:blipFill>
          <p:spPr>
            <a:xfrm>
              <a:off x="192668" y="1432940"/>
              <a:ext cx="5645728" cy="1529335"/>
            </a:xfrm>
            <a:prstGeom prst="rect">
              <a:avLst/>
            </a:prstGeom>
          </p:spPr>
        </p:pic>
        <p:sp>
          <p:nvSpPr>
            <p:cNvPr id="40" name="テキスト ボックス 1">
              <a:extLst>
                <a:ext uri="{FF2B5EF4-FFF2-40B4-BE49-F238E27FC236}">
                  <a16:creationId xmlns:a16="http://schemas.microsoft.com/office/drawing/2014/main" id="{DA468081-57F8-4D35-B668-48A0667BAEF2}"/>
                </a:ext>
              </a:extLst>
            </p:cNvPr>
            <p:cNvSpPr txBox="1"/>
            <p:nvPr/>
          </p:nvSpPr>
          <p:spPr>
            <a:xfrm>
              <a:off x="4033246" y="1943142"/>
              <a:ext cx="382629" cy="158745"/>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39" name="テキスト ボックス 1">
              <a:extLst>
                <a:ext uri="{FF2B5EF4-FFF2-40B4-BE49-F238E27FC236}">
                  <a16:creationId xmlns:a16="http://schemas.microsoft.com/office/drawing/2014/main" id="{0FA26953-6F22-4375-8598-E8F3DFA8626E}"/>
                </a:ext>
              </a:extLst>
            </p:cNvPr>
            <p:cNvSpPr txBox="1"/>
            <p:nvPr/>
          </p:nvSpPr>
          <p:spPr>
            <a:xfrm>
              <a:off x="263518" y="1535939"/>
              <a:ext cx="382629" cy="158745"/>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grpSp>
      <p:sp>
        <p:nvSpPr>
          <p:cNvPr id="17" name="テキスト ボックス 16"/>
          <p:cNvSpPr txBox="1"/>
          <p:nvPr/>
        </p:nvSpPr>
        <p:spPr>
          <a:xfrm>
            <a:off x="4175857" y="449492"/>
            <a:ext cx="2682143" cy="7417415"/>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物件依頼確定メールからの確認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物件依頼確定メール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LIXIL-JS: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現調（施工）依頼確定のご連絡です」</a:t>
            </a: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(noeply@crama.apps.lixil.co.jp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）を開き、添付</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を押下し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対象物件の物件情報詳細画面を開く。</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受注物件の確認方法</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78D5F228-B87B-48D0-AC79-513C22C0A6BB}"/>
              </a:ext>
            </a:extLst>
          </p:cNvPr>
          <p:cNvSpPr/>
          <p:nvPr/>
        </p:nvSpPr>
        <p:spPr>
          <a:xfrm>
            <a:off x="9523" y="522700"/>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＞物件依頼確定メールからの受注物件の確認</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28A2FC5B-D159-49F3-8F77-930C3EB6EB12}"/>
              </a:ext>
            </a:extLst>
          </p:cNvPr>
          <p:cNvSpPr/>
          <p:nvPr/>
        </p:nvSpPr>
        <p:spPr>
          <a:xfrm>
            <a:off x="200444" y="2849760"/>
            <a:ext cx="3984938"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正方形/長方形 48">
            <a:extLst>
              <a:ext uri="{FF2B5EF4-FFF2-40B4-BE49-F238E27FC236}">
                <a16:creationId xmlns:a16="http://schemas.microsoft.com/office/drawing/2014/main" id="{CA6DE75C-2D1B-4F68-B5B4-8CF7B266A54D}"/>
              </a:ext>
            </a:extLst>
          </p:cNvPr>
          <p:cNvSpPr/>
          <p:nvPr/>
        </p:nvSpPr>
        <p:spPr>
          <a:xfrm>
            <a:off x="145503" y="7953989"/>
            <a:ext cx="2248940" cy="124440"/>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4D82E49E-8EB8-4769-A439-6F8AF33BF442}"/>
              </a:ext>
            </a:extLst>
          </p:cNvPr>
          <p:cNvSpPr/>
          <p:nvPr/>
        </p:nvSpPr>
        <p:spPr>
          <a:xfrm>
            <a:off x="119134" y="9449975"/>
            <a:ext cx="2248940" cy="377042"/>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8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631320E8-4E04-4E4A-858F-F8D3F671F906}"/>
              </a:ext>
            </a:extLst>
          </p:cNvPr>
          <p:cNvGrpSpPr/>
          <p:nvPr/>
        </p:nvGrpSpPr>
        <p:grpSpPr>
          <a:xfrm>
            <a:off x="233424" y="884170"/>
            <a:ext cx="2191310" cy="8935227"/>
            <a:chOff x="233424" y="884170"/>
            <a:chExt cx="2191310" cy="8935227"/>
          </a:xfrm>
        </p:grpSpPr>
        <p:pic>
          <p:nvPicPr>
            <p:cNvPr id="2" name="図 1">
              <a:extLst>
                <a:ext uri="{FF2B5EF4-FFF2-40B4-BE49-F238E27FC236}">
                  <a16:creationId xmlns:a16="http://schemas.microsoft.com/office/drawing/2014/main" id="{531C9132-AAE7-4835-BD0B-30F1EA7AF031}"/>
                </a:ext>
              </a:extLst>
            </p:cNvPr>
            <p:cNvPicPr>
              <a:picLocks noChangeAspect="1"/>
            </p:cNvPicPr>
            <p:nvPr/>
          </p:nvPicPr>
          <p:blipFill rotWithShape="1">
            <a:blip r:embed="rId3"/>
            <a:srcRect l="5484" t="10934" r="5774" b="435"/>
            <a:stretch/>
          </p:blipFill>
          <p:spPr>
            <a:xfrm>
              <a:off x="276802" y="884170"/>
              <a:ext cx="2095431" cy="3549913"/>
            </a:xfrm>
            <a:prstGeom prst="rect">
              <a:avLst/>
            </a:prstGeom>
            <a:ln w="19050">
              <a:solidFill>
                <a:schemeClr val="tx1"/>
              </a:solidFill>
            </a:ln>
          </p:spPr>
        </p:pic>
        <p:pic>
          <p:nvPicPr>
            <p:cNvPr id="4" name="図 3">
              <a:extLst>
                <a:ext uri="{FF2B5EF4-FFF2-40B4-BE49-F238E27FC236}">
                  <a16:creationId xmlns:a16="http://schemas.microsoft.com/office/drawing/2014/main" id="{76B87A74-3F68-440B-8DA5-102E88FA09F1}"/>
                </a:ext>
              </a:extLst>
            </p:cNvPr>
            <p:cNvPicPr>
              <a:picLocks noChangeAspect="1"/>
            </p:cNvPicPr>
            <p:nvPr/>
          </p:nvPicPr>
          <p:blipFill rotWithShape="1">
            <a:blip r:embed="rId4"/>
            <a:srcRect l="6329" t="46826" r="8574" b="18303"/>
            <a:stretch/>
          </p:blipFill>
          <p:spPr>
            <a:xfrm>
              <a:off x="267701" y="4486909"/>
              <a:ext cx="2096046" cy="1409701"/>
            </a:xfrm>
            <a:prstGeom prst="rect">
              <a:avLst/>
            </a:prstGeom>
            <a:ln w="19050">
              <a:solidFill>
                <a:schemeClr val="tx1"/>
              </a:solidFill>
            </a:ln>
          </p:spPr>
        </p:pic>
        <p:pic>
          <p:nvPicPr>
            <p:cNvPr id="5" name="図 4">
              <a:extLst>
                <a:ext uri="{FF2B5EF4-FFF2-40B4-BE49-F238E27FC236}">
                  <a16:creationId xmlns:a16="http://schemas.microsoft.com/office/drawing/2014/main" id="{CA4E2DE6-CBE2-4F3B-8A0E-C024C7CBF6FE}"/>
                </a:ext>
              </a:extLst>
            </p:cNvPr>
            <p:cNvPicPr>
              <a:picLocks noChangeAspect="1"/>
            </p:cNvPicPr>
            <p:nvPr/>
          </p:nvPicPr>
          <p:blipFill rotWithShape="1">
            <a:blip r:embed="rId5"/>
            <a:srcRect l="6869" t="5572" r="4977" b="58907"/>
            <a:stretch/>
          </p:blipFill>
          <p:spPr>
            <a:xfrm>
              <a:off x="271916" y="5998210"/>
              <a:ext cx="2100317" cy="1419226"/>
            </a:xfrm>
            <a:prstGeom prst="rect">
              <a:avLst/>
            </a:prstGeom>
            <a:ln w="19050">
              <a:solidFill>
                <a:schemeClr val="tx1"/>
              </a:solidFill>
            </a:ln>
          </p:spPr>
        </p:pic>
        <p:pic>
          <p:nvPicPr>
            <p:cNvPr id="8" name="図 7">
              <a:extLst>
                <a:ext uri="{FF2B5EF4-FFF2-40B4-BE49-F238E27FC236}">
                  <a16:creationId xmlns:a16="http://schemas.microsoft.com/office/drawing/2014/main" id="{4622BE4B-FB77-4AF0-967B-2D47520A0C21}"/>
                </a:ext>
              </a:extLst>
            </p:cNvPr>
            <p:cNvPicPr>
              <a:picLocks noChangeAspect="1"/>
            </p:cNvPicPr>
            <p:nvPr/>
          </p:nvPicPr>
          <p:blipFill rotWithShape="1">
            <a:blip r:embed="rId6"/>
            <a:srcRect l="8523" t="1813" r="5806" b="42773"/>
            <a:stretch/>
          </p:blipFill>
          <p:spPr>
            <a:xfrm>
              <a:off x="276803" y="7455359"/>
              <a:ext cx="2099646" cy="2323459"/>
            </a:xfrm>
            <a:prstGeom prst="rect">
              <a:avLst/>
            </a:prstGeom>
            <a:ln w="19050">
              <a:solidFill>
                <a:schemeClr val="tx1"/>
              </a:solidFill>
            </a:ln>
          </p:spPr>
        </p:pic>
        <p:sp>
          <p:nvSpPr>
            <p:cNvPr id="38" name="正方形/長方形 37">
              <a:extLst>
                <a:ext uri="{FF2B5EF4-FFF2-40B4-BE49-F238E27FC236}">
                  <a16:creationId xmlns:a16="http://schemas.microsoft.com/office/drawing/2014/main" id="{7561CAA6-0223-44FF-A89A-1C7BD657139C}"/>
                </a:ext>
              </a:extLst>
            </p:cNvPr>
            <p:cNvSpPr/>
            <p:nvPr/>
          </p:nvSpPr>
          <p:spPr>
            <a:xfrm>
              <a:off x="233424" y="5868628"/>
              <a:ext cx="2152550" cy="124440"/>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D12BB48-7368-441F-8431-69954C3A4097}"/>
                </a:ext>
              </a:extLst>
            </p:cNvPr>
            <p:cNvSpPr/>
            <p:nvPr/>
          </p:nvSpPr>
          <p:spPr>
            <a:xfrm>
              <a:off x="241044" y="7376753"/>
              <a:ext cx="2152550" cy="124440"/>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CA6DE75C-2D1B-4F68-B5B4-8CF7B266A54D}"/>
                </a:ext>
              </a:extLst>
            </p:cNvPr>
            <p:cNvSpPr/>
            <p:nvPr/>
          </p:nvSpPr>
          <p:spPr>
            <a:xfrm>
              <a:off x="247636" y="4385310"/>
              <a:ext cx="2152550" cy="160993"/>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4D82E49E-8EB8-4769-A439-6F8AF33BF442}"/>
                </a:ext>
              </a:extLst>
            </p:cNvPr>
            <p:cNvSpPr/>
            <p:nvPr/>
          </p:nvSpPr>
          <p:spPr>
            <a:xfrm>
              <a:off x="233424" y="9694957"/>
              <a:ext cx="2191310" cy="124440"/>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C0CC438B-98FA-4D54-8CC8-71254F3052F1}"/>
                </a:ext>
              </a:extLst>
            </p:cNvPr>
            <p:cNvPicPr>
              <a:picLocks noChangeAspect="1"/>
            </p:cNvPicPr>
            <p:nvPr/>
          </p:nvPicPr>
          <p:blipFill>
            <a:blip r:embed="rId7"/>
            <a:stretch>
              <a:fillRect/>
            </a:stretch>
          </p:blipFill>
          <p:spPr>
            <a:xfrm>
              <a:off x="442170" y="2280399"/>
              <a:ext cx="804742" cy="219475"/>
            </a:xfrm>
            <a:prstGeom prst="rect">
              <a:avLst/>
            </a:prstGeom>
          </p:spPr>
        </p:pic>
        <p:pic>
          <p:nvPicPr>
            <p:cNvPr id="56" name="図 55">
              <a:extLst>
                <a:ext uri="{FF2B5EF4-FFF2-40B4-BE49-F238E27FC236}">
                  <a16:creationId xmlns:a16="http://schemas.microsoft.com/office/drawing/2014/main" id="{4A1DA875-D3E7-47D5-9883-27ED6240D3B2}"/>
                </a:ext>
              </a:extLst>
            </p:cNvPr>
            <p:cNvPicPr>
              <a:picLocks noChangeAspect="1"/>
            </p:cNvPicPr>
            <p:nvPr/>
          </p:nvPicPr>
          <p:blipFill>
            <a:blip r:embed="rId7"/>
            <a:stretch>
              <a:fillRect/>
            </a:stretch>
          </p:blipFill>
          <p:spPr>
            <a:xfrm>
              <a:off x="451399" y="2748696"/>
              <a:ext cx="804742" cy="219475"/>
            </a:xfrm>
            <a:prstGeom prst="rect">
              <a:avLst/>
            </a:prstGeom>
          </p:spPr>
        </p:pic>
        <p:pic>
          <p:nvPicPr>
            <p:cNvPr id="57" name="図 56">
              <a:extLst>
                <a:ext uri="{FF2B5EF4-FFF2-40B4-BE49-F238E27FC236}">
                  <a16:creationId xmlns:a16="http://schemas.microsoft.com/office/drawing/2014/main" id="{A9725262-B88E-4B3F-A865-E2C50E7E7293}"/>
                </a:ext>
              </a:extLst>
            </p:cNvPr>
            <p:cNvPicPr>
              <a:picLocks noChangeAspect="1"/>
            </p:cNvPicPr>
            <p:nvPr/>
          </p:nvPicPr>
          <p:blipFill>
            <a:blip r:embed="rId7"/>
            <a:stretch>
              <a:fillRect/>
            </a:stretch>
          </p:blipFill>
          <p:spPr>
            <a:xfrm>
              <a:off x="454904" y="3215723"/>
              <a:ext cx="804742" cy="219475"/>
            </a:xfrm>
            <a:prstGeom prst="rect">
              <a:avLst/>
            </a:prstGeom>
          </p:spPr>
        </p:pic>
      </p:grpSp>
      <p:cxnSp>
        <p:nvCxnSpPr>
          <p:cNvPr id="11" name="直線コネクタ 10"/>
          <p:cNvCxnSpPr>
            <a:cxnSpLocks/>
          </p:cNvCxnSpPr>
          <p:nvPr/>
        </p:nvCxnSpPr>
        <p:spPr>
          <a:xfrm>
            <a:off x="4142707" y="467365"/>
            <a:ext cx="33150" cy="9326693"/>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175857" y="449492"/>
            <a:ext cx="2682143" cy="8925520"/>
          </a:xfrm>
          <a:prstGeom prst="rect">
            <a:avLst/>
          </a:prstGeom>
          <a:noFill/>
        </p:spPr>
        <p:txBody>
          <a:bodyPr wrap="square" rtlCol="0">
            <a:spAutoFit/>
          </a:bodyPr>
          <a:lstStyle/>
          <a:p>
            <a:r>
              <a:rPr lang="en-US" altLang="zh-TW" sz="140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物件情報詳細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の確認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確定後の物件詳細情報は、開示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されていなかったお客さま情報の他に、これまでお客さまから確認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出来た ご要望などの聞取り情報が開示されます。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物件情報の詳細内容を確認し、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必用な書類のダウンロード印刷や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画像がある場合はの事前確認を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工事物件の場合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・現調情報の表示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現調時の資料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写真がアップロード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されているので、事前確認を行います。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・運搬証明の表示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工事物件でリフォーム現場から産廃処理場へ産廃物を運搬する場合、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産廃物の運搬証明表示機能で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元請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下請け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運搬先 情報を表示することが可能です。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表示させる場合は、物件情報詳細画面にの運搬証明ボタンを押下。</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受注物件の確認方法</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87">
            <a:extLst>
              <a:ext uri="{FF2B5EF4-FFF2-40B4-BE49-F238E27FC236}">
                <a16:creationId xmlns:a16="http://schemas.microsoft.com/office/drawing/2014/main" id="{00000000-0008-0000-0100-000058000000}"/>
              </a:ext>
            </a:extLst>
          </p:cNvPr>
          <p:cNvSpPr txBox="1"/>
          <p:nvPr/>
        </p:nvSpPr>
        <p:spPr>
          <a:xfrm>
            <a:off x="2512770" y="3897288"/>
            <a:ext cx="1480913" cy="772023"/>
          </a:xfrm>
          <a:prstGeom prst="wedgeRoundRectCallout">
            <a:avLst>
              <a:gd name="adj1" fmla="val -54281"/>
              <a:gd name="adj2" fmla="val 80258"/>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駐車場情報</a:t>
            </a:r>
            <a:endParaRPr kumimoji="1" lang="en-US" altLang="ja-JP"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lang="ja-JP" altLang="en-US" dirty="0">
                <a:latin typeface="Meiryo UI" panose="020B0604030504040204" pitchFamily="50" charset="-128"/>
                <a:ea typeface="Meiryo UI" panose="020B0604030504040204" pitchFamily="50" charset="-128"/>
                <a:cs typeface="Meiryo UI" panose="020B0604030504040204" pitchFamily="50" charset="-128"/>
              </a:rPr>
              <a:t>敷地内や有料駐車場情報を提示</a:t>
            </a:r>
            <a:endParaRPr kumimoji="1" lang="en-US" altLang="ja-JP"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endPar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87">
            <a:extLst>
              <a:ext uri="{FF2B5EF4-FFF2-40B4-BE49-F238E27FC236}">
                <a16:creationId xmlns:a16="http://schemas.microsoft.com/office/drawing/2014/main" id="{9B0E4543-0673-4BCE-BC2D-4DA01D9CA5A7}"/>
              </a:ext>
            </a:extLst>
          </p:cNvPr>
          <p:cNvSpPr txBox="1"/>
          <p:nvPr/>
        </p:nvSpPr>
        <p:spPr>
          <a:xfrm>
            <a:off x="2517740" y="7864559"/>
            <a:ext cx="1475943" cy="695443"/>
          </a:xfrm>
          <a:prstGeom prst="wedgeRoundRectCallout">
            <a:avLst>
              <a:gd name="adj1" fmla="val -122012"/>
              <a:gd name="adj2" fmla="val 105135"/>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ダウンロード用資料</a:t>
            </a:r>
            <a:endParaRPr kumimoji="1" lang="en-US" altLang="ja-JP"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lang="ja-JP" altLang="en-US" dirty="0">
                <a:latin typeface="Meiryo UI" panose="020B0604030504040204" pitchFamily="50" charset="-128"/>
                <a:ea typeface="Meiryo UI" panose="020B0604030504040204" pitchFamily="50" charset="-128"/>
                <a:cs typeface="Meiryo UI" panose="020B0604030504040204" pitchFamily="50" charset="-128"/>
              </a:rPr>
              <a:t>現調用紙・工事完了報告書など</a:t>
            </a:r>
            <a:endPar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CA8C2DEF-32C1-49FE-A61F-C50438AD5929}"/>
              </a:ext>
            </a:extLst>
          </p:cNvPr>
          <p:cNvGrpSpPr/>
          <p:nvPr/>
        </p:nvGrpSpPr>
        <p:grpSpPr>
          <a:xfrm>
            <a:off x="4285318" y="4403920"/>
            <a:ext cx="2439664" cy="2280295"/>
            <a:chOff x="4285318" y="4165795"/>
            <a:chExt cx="2439664" cy="2280295"/>
          </a:xfrm>
        </p:grpSpPr>
        <p:pic>
          <p:nvPicPr>
            <p:cNvPr id="80" name="図 79">
              <a:extLst>
                <a:ext uri="{FF2B5EF4-FFF2-40B4-BE49-F238E27FC236}">
                  <a16:creationId xmlns:a16="http://schemas.microsoft.com/office/drawing/2014/main" id="{C6BC0910-52E8-4130-A016-1FAFE73383C7}"/>
                </a:ext>
              </a:extLst>
            </p:cNvPr>
            <p:cNvPicPr>
              <a:picLocks noChangeAspect="1"/>
            </p:cNvPicPr>
            <p:nvPr/>
          </p:nvPicPr>
          <p:blipFill rotWithShape="1">
            <a:blip r:embed="rId8"/>
            <a:srcRect l="17567" t="18258" r="64529" b="34550"/>
            <a:stretch/>
          </p:blipFill>
          <p:spPr>
            <a:xfrm>
              <a:off x="4285318" y="4192200"/>
              <a:ext cx="1584479" cy="2225833"/>
            </a:xfrm>
            <a:prstGeom prst="rect">
              <a:avLst/>
            </a:prstGeom>
            <a:ln w="19050">
              <a:solidFill>
                <a:schemeClr val="tx1"/>
              </a:solidFill>
            </a:ln>
          </p:spPr>
        </p:pic>
        <p:pic>
          <p:nvPicPr>
            <p:cNvPr id="81" name="図 80">
              <a:extLst>
                <a:ext uri="{FF2B5EF4-FFF2-40B4-BE49-F238E27FC236}">
                  <a16:creationId xmlns:a16="http://schemas.microsoft.com/office/drawing/2014/main" id="{BA300D73-2A17-4D56-B189-99B4399DDAD3}"/>
                </a:ext>
              </a:extLst>
            </p:cNvPr>
            <p:cNvPicPr>
              <a:picLocks noChangeAspect="1"/>
            </p:cNvPicPr>
            <p:nvPr/>
          </p:nvPicPr>
          <p:blipFill rotWithShape="1">
            <a:blip r:embed="rId8"/>
            <a:srcRect l="75436" t="18379" r="13970" b="34428"/>
            <a:stretch/>
          </p:blipFill>
          <p:spPr>
            <a:xfrm>
              <a:off x="5791200" y="4192200"/>
              <a:ext cx="933782" cy="2225833"/>
            </a:xfrm>
            <a:prstGeom prst="rect">
              <a:avLst/>
            </a:prstGeom>
            <a:ln w="19050">
              <a:solidFill>
                <a:schemeClr val="tx1"/>
              </a:solidFill>
            </a:ln>
          </p:spPr>
        </p:pic>
        <p:sp>
          <p:nvSpPr>
            <p:cNvPr id="82" name="正方形/長方形 81">
              <a:extLst>
                <a:ext uri="{FF2B5EF4-FFF2-40B4-BE49-F238E27FC236}">
                  <a16:creationId xmlns:a16="http://schemas.microsoft.com/office/drawing/2014/main" id="{D3B12C45-A302-4871-B183-BF1FACC11FB8}"/>
                </a:ext>
              </a:extLst>
            </p:cNvPr>
            <p:cNvSpPr/>
            <p:nvPr/>
          </p:nvSpPr>
          <p:spPr>
            <a:xfrm>
              <a:off x="5736204" y="4165795"/>
              <a:ext cx="119862" cy="2280295"/>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a:extLst>
              <a:ext uri="{FF2B5EF4-FFF2-40B4-BE49-F238E27FC236}">
                <a16:creationId xmlns:a16="http://schemas.microsoft.com/office/drawing/2014/main" id="{E92CB8F1-881D-470E-BC83-B3DA76E84096}"/>
              </a:ext>
            </a:extLst>
          </p:cNvPr>
          <p:cNvSpPr/>
          <p:nvPr/>
        </p:nvSpPr>
        <p:spPr>
          <a:xfrm>
            <a:off x="156898" y="4491728"/>
            <a:ext cx="2305601" cy="4656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0" name="正方形/長方形 49">
            <a:extLst>
              <a:ext uri="{FF2B5EF4-FFF2-40B4-BE49-F238E27FC236}">
                <a16:creationId xmlns:a16="http://schemas.microsoft.com/office/drawing/2014/main" id="{CBEA575C-6D41-4CF8-BC6B-AD60814A7B28}"/>
              </a:ext>
            </a:extLst>
          </p:cNvPr>
          <p:cNvSpPr/>
          <p:nvPr/>
        </p:nvSpPr>
        <p:spPr>
          <a:xfrm>
            <a:off x="161967" y="3928805"/>
            <a:ext cx="2305601" cy="5310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1" name="テキスト ボックス 89">
            <a:extLst>
              <a:ext uri="{FF2B5EF4-FFF2-40B4-BE49-F238E27FC236}">
                <a16:creationId xmlns:a16="http://schemas.microsoft.com/office/drawing/2014/main" id="{00000000-0008-0000-0100-00005A000000}"/>
              </a:ext>
            </a:extLst>
          </p:cNvPr>
          <p:cNvSpPr txBox="1"/>
          <p:nvPr/>
        </p:nvSpPr>
        <p:spPr>
          <a:xfrm>
            <a:off x="2470904" y="1668779"/>
            <a:ext cx="1522780" cy="1936051"/>
          </a:xfrm>
          <a:prstGeom prst="wedgeRoundRectCallout">
            <a:avLst>
              <a:gd name="adj1" fmla="val -100601"/>
              <a:gd name="adj2" fmla="val 65054"/>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リフォーム先住所</a:t>
            </a:r>
            <a:endParaRPr kumimoji="1" lang="en-US" altLang="ja-JP"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クリックすると</a:t>
            </a:r>
            <a:r>
              <a:rPr kumimoji="1" lang="en-US" altLang="ja-JP" sz="11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GoogleMap</a:t>
            </a:r>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で表示します。</a:t>
            </a:r>
          </a:p>
        </p:txBody>
      </p:sp>
      <p:pic>
        <p:nvPicPr>
          <p:cNvPr id="55" name="図 54">
            <a:extLst>
              <a:ext uri="{FF2B5EF4-FFF2-40B4-BE49-F238E27FC236}">
                <a16:creationId xmlns:a16="http://schemas.microsoft.com/office/drawing/2014/main" id="{F7CA25A9-AE4F-478D-A298-70AA57B098F2}"/>
              </a:ext>
            </a:extLst>
          </p:cNvPr>
          <p:cNvPicPr>
            <a:picLocks noChangeAspect="1"/>
          </p:cNvPicPr>
          <p:nvPr/>
        </p:nvPicPr>
        <p:blipFill rotWithShape="1">
          <a:blip r:embed="rId9"/>
          <a:srcRect l="4140" t="5674" r="8915" b="27038"/>
          <a:stretch/>
        </p:blipFill>
        <p:spPr>
          <a:xfrm>
            <a:off x="2585357" y="2537688"/>
            <a:ext cx="1328774" cy="787773"/>
          </a:xfrm>
          <a:prstGeom prst="rect">
            <a:avLst/>
          </a:prstGeom>
          <a:ln w="19050">
            <a:solidFill>
              <a:schemeClr val="tx1"/>
            </a:solidFill>
          </a:ln>
        </p:spPr>
      </p:pic>
      <p:sp>
        <p:nvSpPr>
          <p:cNvPr id="46" name="正方形/長方形 45">
            <a:extLst>
              <a:ext uri="{FF2B5EF4-FFF2-40B4-BE49-F238E27FC236}">
                <a16:creationId xmlns:a16="http://schemas.microsoft.com/office/drawing/2014/main" id="{DB0475B7-61E3-4A57-A24D-61082D5C23D7}"/>
              </a:ext>
            </a:extLst>
          </p:cNvPr>
          <p:cNvSpPr/>
          <p:nvPr/>
        </p:nvSpPr>
        <p:spPr>
          <a:xfrm>
            <a:off x="164154" y="5010004"/>
            <a:ext cx="2305601" cy="8866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8" name="テキスト ボックス 87">
            <a:extLst>
              <a:ext uri="{FF2B5EF4-FFF2-40B4-BE49-F238E27FC236}">
                <a16:creationId xmlns:a16="http://schemas.microsoft.com/office/drawing/2014/main" id="{B35E8B0B-7276-48A2-BFA8-12FEA1CC2C48}"/>
              </a:ext>
            </a:extLst>
          </p:cNvPr>
          <p:cNvSpPr txBox="1"/>
          <p:nvPr/>
        </p:nvSpPr>
        <p:spPr>
          <a:xfrm>
            <a:off x="2520390" y="5403488"/>
            <a:ext cx="1480913" cy="480060"/>
          </a:xfrm>
          <a:prstGeom prst="wedgeRoundRectCallout">
            <a:avLst>
              <a:gd name="adj1" fmla="val -51708"/>
              <a:gd name="adj2" fmla="val -85783"/>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お客様との打合せ</a:t>
            </a:r>
            <a:endParaRPr kumimoji="1" lang="en-US" altLang="ja-JP"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詳細情報</a:t>
            </a:r>
          </a:p>
        </p:txBody>
      </p:sp>
      <p:sp>
        <p:nvSpPr>
          <p:cNvPr id="52" name="正方形/長方形 51">
            <a:extLst>
              <a:ext uri="{FF2B5EF4-FFF2-40B4-BE49-F238E27FC236}">
                <a16:creationId xmlns:a16="http://schemas.microsoft.com/office/drawing/2014/main" id="{782DE5CF-63F1-4A99-9234-C085941BDC10}"/>
              </a:ext>
            </a:extLst>
          </p:cNvPr>
          <p:cNvSpPr/>
          <p:nvPr/>
        </p:nvSpPr>
        <p:spPr>
          <a:xfrm>
            <a:off x="164154" y="5970124"/>
            <a:ext cx="2305601" cy="1447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正方形/長方形 52">
            <a:extLst>
              <a:ext uri="{FF2B5EF4-FFF2-40B4-BE49-F238E27FC236}">
                <a16:creationId xmlns:a16="http://schemas.microsoft.com/office/drawing/2014/main" id="{F139FF15-E33E-4E1E-B515-E267B683E06A}"/>
              </a:ext>
            </a:extLst>
          </p:cNvPr>
          <p:cNvSpPr/>
          <p:nvPr/>
        </p:nvSpPr>
        <p:spPr>
          <a:xfrm>
            <a:off x="228518" y="8212230"/>
            <a:ext cx="1232046" cy="14370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4" name="テキスト ボックス 87">
            <a:extLst>
              <a:ext uri="{FF2B5EF4-FFF2-40B4-BE49-F238E27FC236}">
                <a16:creationId xmlns:a16="http://schemas.microsoft.com/office/drawing/2014/main" id="{3A597E16-741F-4A03-AE94-4943567D9B2A}"/>
              </a:ext>
            </a:extLst>
          </p:cNvPr>
          <p:cNvSpPr txBox="1"/>
          <p:nvPr/>
        </p:nvSpPr>
        <p:spPr>
          <a:xfrm>
            <a:off x="2527650" y="6788695"/>
            <a:ext cx="1480913" cy="588058"/>
          </a:xfrm>
          <a:prstGeom prst="wedgeRoundRectCallout">
            <a:avLst>
              <a:gd name="adj1" fmla="val -51708"/>
              <a:gd name="adj2" fmla="val -85783"/>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支払い金額情報</a:t>
            </a:r>
            <a:endParaRPr kumimoji="1" lang="en-US" altLang="ja-JP"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lang="ja-JP" altLang="en-US" dirty="0">
                <a:latin typeface="Meiryo UI" panose="020B0604030504040204" pitchFamily="50" charset="-128"/>
                <a:ea typeface="Meiryo UI" panose="020B0604030504040204" pitchFamily="50" charset="-128"/>
                <a:cs typeface="Meiryo UI" panose="020B0604030504040204" pitchFamily="50" charset="-128"/>
              </a:rPr>
              <a:t>支払い項目毎に掲載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45564176-49E0-4BBA-B87C-9D21945992AE}"/>
              </a:ext>
            </a:extLst>
          </p:cNvPr>
          <p:cNvPicPr>
            <a:picLocks noChangeAspect="1"/>
          </p:cNvPicPr>
          <p:nvPr/>
        </p:nvPicPr>
        <p:blipFill rotWithShape="1">
          <a:blip r:embed="rId10"/>
          <a:srcRect l="7000" t="56216" r="9163"/>
          <a:stretch/>
        </p:blipFill>
        <p:spPr>
          <a:xfrm>
            <a:off x="4272010" y="8766174"/>
            <a:ext cx="2471803" cy="1005943"/>
          </a:xfrm>
          <a:prstGeom prst="rect">
            <a:avLst/>
          </a:prstGeom>
          <a:ln w="19050">
            <a:solidFill>
              <a:schemeClr val="tx1"/>
            </a:solidFill>
          </a:ln>
        </p:spPr>
      </p:pic>
      <p:sp>
        <p:nvSpPr>
          <p:cNvPr id="59" name="正方形/長方形 58">
            <a:extLst>
              <a:ext uri="{FF2B5EF4-FFF2-40B4-BE49-F238E27FC236}">
                <a16:creationId xmlns:a16="http://schemas.microsoft.com/office/drawing/2014/main" id="{D7732DBC-86B3-4CE3-BC15-D39E623EBBF7}"/>
              </a:ext>
            </a:extLst>
          </p:cNvPr>
          <p:cNvSpPr/>
          <p:nvPr/>
        </p:nvSpPr>
        <p:spPr>
          <a:xfrm>
            <a:off x="4377006" y="9202196"/>
            <a:ext cx="2260269" cy="510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1" name="テキスト ボックス 148">
            <a:extLst>
              <a:ext uri="{FF2B5EF4-FFF2-40B4-BE49-F238E27FC236}">
                <a16:creationId xmlns:a16="http://schemas.microsoft.com/office/drawing/2014/main" id="{06A89066-127C-41BA-9875-38512F4E9A2C}"/>
              </a:ext>
            </a:extLst>
          </p:cNvPr>
          <p:cNvSpPr txBox="1"/>
          <p:nvPr/>
        </p:nvSpPr>
        <p:spPr>
          <a:xfrm>
            <a:off x="-12067" y="453796"/>
            <a:ext cx="2294787"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物件情報詳細画面の確認</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2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4175857" y="768346"/>
            <a:ext cx="2682143" cy="8063746"/>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＞現調物件の確定メール と 発注メールについて</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弊社の物件募集担当が、応募頂いた登録者の中から”アイサン確定”をする事で、応募登録者さまに確定メールを送信。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弊社物件工務担当が、発注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金額と必要な関連帳票を登録し、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正式発注メールを送信。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確定した登録者さまは現調情報</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詳細を閲覧することが可能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受注物件の確認方法）</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になるので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アサイン時の支払予定金額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（紹介時点）と、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物件担当工務が正式に発注する支払情報（発注時点）を見比べ、確認したい事があれば物件担当工務までご連絡をお願いします。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．各種メールについて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受注確認（現調）</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091136" y="485610"/>
            <a:ext cx="2533502"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090398" y="463454"/>
            <a:ext cx="2533503" cy="307777"/>
          </a:xfrm>
          <a:prstGeom prst="rect">
            <a:avLst/>
          </a:prstGeom>
          <a:noFill/>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受注物件の詳細確認</a:t>
            </a:r>
          </a:p>
        </p:txBody>
      </p:sp>
      <p:cxnSp>
        <p:nvCxnSpPr>
          <p:cNvPr id="11" name="直線コネクタ 10"/>
          <p:cNvCxnSpPr>
            <a:cxnSpLocks/>
          </p:cNvCxnSpPr>
          <p:nvPr/>
        </p:nvCxnSpPr>
        <p:spPr>
          <a:xfrm>
            <a:off x="4142707" y="763750"/>
            <a:ext cx="33150" cy="9063267"/>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00000000-0008-0000-0100-0000A70000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72"/>
          <a:stretch/>
        </p:blipFill>
        <p:spPr bwMode="auto">
          <a:xfrm>
            <a:off x="3146219" y="1219472"/>
            <a:ext cx="315236" cy="548640"/>
          </a:xfrm>
          <a:prstGeom prst="rect">
            <a:avLst/>
          </a:prstGeom>
          <a:noFill/>
          <a:extLst>
            <a:ext uri="{909E8E84-426E-40DD-AFC4-6F175D3DCCD1}">
              <a14:hiddenFill xmlns:a14="http://schemas.microsoft.com/office/drawing/2010/main">
                <a:solidFill>
                  <a:srgbClr val="FFFFFF"/>
                </a:solidFill>
              </a14:hiddenFill>
            </a:ext>
          </a:extLst>
        </p:spPr>
      </p:pic>
      <p:sp>
        <p:nvSpPr>
          <p:cNvPr id="16" name="右矢印 167">
            <a:extLst>
              <a:ext uri="{FF2B5EF4-FFF2-40B4-BE49-F238E27FC236}">
                <a16:creationId xmlns:a16="http://schemas.microsoft.com/office/drawing/2014/main" id="{00000000-0008-0000-0100-0000A8000000}"/>
              </a:ext>
            </a:extLst>
          </p:cNvPr>
          <p:cNvSpPr/>
          <p:nvPr/>
        </p:nvSpPr>
        <p:spPr>
          <a:xfrm>
            <a:off x="1093687" y="1609326"/>
            <a:ext cx="1386520" cy="1311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169">
            <a:extLst>
              <a:ext uri="{FF2B5EF4-FFF2-40B4-BE49-F238E27FC236}">
                <a16:creationId xmlns:a16="http://schemas.microsoft.com/office/drawing/2014/main" id="{00000000-0008-0000-0100-0000AA000000}"/>
              </a:ext>
            </a:extLst>
          </p:cNvPr>
          <p:cNvSpPr txBox="1"/>
          <p:nvPr/>
        </p:nvSpPr>
        <p:spPr>
          <a:xfrm>
            <a:off x="151975" y="1925735"/>
            <a:ext cx="3433034" cy="831475"/>
          </a:xfrm>
          <a:prstGeom prst="rect">
            <a:avLst/>
          </a:prstGeom>
          <a:solidFill>
            <a:schemeClr val="bg1"/>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■現調のアサイン確定メール</a:t>
            </a:r>
          </a:p>
          <a:p>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［差出人］</a:t>
            </a:r>
            <a:r>
              <a:rPr lang="en-US" altLang="ja-JP" sz="1050" b="0" i="0" u="none" strike="noStrike" baseline="0" dirty="0">
                <a:solidFill>
                  <a:schemeClr val="dk1"/>
                </a:solidFill>
                <a:latin typeface="Meiryo UI" panose="020B0604030504040204" pitchFamily="50" charset="-128"/>
                <a:ea typeface="Meiryo UI" panose="020B0604030504040204" pitchFamily="50" charset="-128"/>
                <a:cs typeface="+mn-cs"/>
              </a:rPr>
              <a:t>no-reply@crama.apps.lixil.co.jp</a:t>
            </a:r>
          </a:p>
          <a:p>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［タイトル］</a:t>
            </a:r>
            <a:r>
              <a:rPr lang="en-US" altLang="ja-JP" sz="1050" b="0" i="0" u="none" strike="noStrike" baseline="0" dirty="0">
                <a:solidFill>
                  <a:schemeClr val="dk1"/>
                </a:solidFill>
                <a:latin typeface="Meiryo UI" panose="020B0604030504040204" pitchFamily="50" charset="-128"/>
                <a:ea typeface="Meiryo UI" panose="020B0604030504040204" pitchFamily="50" charset="-128"/>
                <a:cs typeface="+mn-cs"/>
              </a:rPr>
              <a:t>LIXIL-JS</a:t>
            </a:r>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：現調依頼確定のご連絡です</a:t>
            </a:r>
          </a:p>
        </p:txBody>
      </p:sp>
      <p:pic>
        <p:nvPicPr>
          <p:cNvPr id="21" name="図 20">
            <a:extLst>
              <a:ext uri="{FF2B5EF4-FFF2-40B4-BE49-F238E27FC236}">
                <a16:creationId xmlns:a16="http://schemas.microsoft.com/office/drawing/2014/main" id="{792CBD4C-1397-44A1-9981-F342C01CCB11}"/>
              </a:ext>
            </a:extLst>
          </p:cNvPr>
          <p:cNvPicPr>
            <a:picLocks noChangeAspect="1"/>
          </p:cNvPicPr>
          <p:nvPr/>
        </p:nvPicPr>
        <p:blipFill>
          <a:blip r:embed="rId4"/>
          <a:stretch>
            <a:fillRect/>
          </a:stretch>
        </p:blipFill>
        <p:spPr>
          <a:xfrm>
            <a:off x="491302" y="1219472"/>
            <a:ext cx="475500" cy="622943"/>
          </a:xfrm>
          <a:prstGeom prst="rect">
            <a:avLst/>
          </a:prstGeom>
          <a:ln>
            <a:solidFill>
              <a:schemeClr val="tx1"/>
            </a:solidFill>
          </a:ln>
        </p:spPr>
      </p:pic>
      <p:pic>
        <p:nvPicPr>
          <p:cNvPr id="22" name="図 21">
            <a:extLst>
              <a:ext uri="{FF2B5EF4-FFF2-40B4-BE49-F238E27FC236}">
                <a16:creationId xmlns:a16="http://schemas.microsoft.com/office/drawing/2014/main" id="{660B397A-BFDF-4BF1-8825-C163026B22D7}"/>
              </a:ext>
            </a:extLst>
          </p:cNvPr>
          <p:cNvPicPr>
            <a:picLocks noChangeAspect="1"/>
          </p:cNvPicPr>
          <p:nvPr/>
        </p:nvPicPr>
        <p:blipFill rotWithShape="1">
          <a:blip r:embed="rId5"/>
          <a:srcRect l="3007" b="-4321"/>
          <a:stretch/>
        </p:blipFill>
        <p:spPr>
          <a:xfrm>
            <a:off x="2630894" y="1219472"/>
            <a:ext cx="475501" cy="622943"/>
          </a:xfrm>
          <a:prstGeom prst="rect">
            <a:avLst/>
          </a:prstGeom>
          <a:ln>
            <a:solidFill>
              <a:schemeClr val="tx1"/>
            </a:solidFill>
          </a:ln>
        </p:spPr>
      </p:pic>
      <p:sp>
        <p:nvSpPr>
          <p:cNvPr id="23" name="テキスト ボックス 148">
            <a:extLst>
              <a:ext uri="{FF2B5EF4-FFF2-40B4-BE49-F238E27FC236}">
                <a16:creationId xmlns:a16="http://schemas.microsoft.com/office/drawing/2014/main" id="{00000000-0008-0000-0100-000095000000}"/>
              </a:ext>
            </a:extLst>
          </p:cNvPr>
          <p:cNvSpPr txBox="1"/>
          <p:nvPr/>
        </p:nvSpPr>
        <p:spPr>
          <a:xfrm>
            <a:off x="-2" y="939571"/>
            <a:ext cx="1458109"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＜物件募集担当＞</a:t>
            </a:r>
          </a:p>
        </p:txBody>
      </p:sp>
      <p:pic>
        <p:nvPicPr>
          <p:cNvPr id="24" name="図 23">
            <a:extLst>
              <a:ext uri="{FF2B5EF4-FFF2-40B4-BE49-F238E27FC236}">
                <a16:creationId xmlns:a16="http://schemas.microsoft.com/office/drawing/2014/main" id="{36917848-4509-481F-92BD-B33887AE2A29}"/>
              </a:ext>
            </a:extLst>
          </p:cNvPr>
          <p:cNvPicPr>
            <a:picLocks noChangeAspect="1"/>
          </p:cNvPicPr>
          <p:nvPr/>
        </p:nvPicPr>
        <p:blipFill>
          <a:blip r:embed="rId6"/>
          <a:stretch>
            <a:fillRect/>
          </a:stretch>
        </p:blipFill>
        <p:spPr>
          <a:xfrm>
            <a:off x="1604891" y="1313029"/>
            <a:ext cx="380105" cy="276743"/>
          </a:xfrm>
          <a:prstGeom prst="rect">
            <a:avLst/>
          </a:prstGeom>
        </p:spPr>
      </p:pic>
      <p:sp>
        <p:nvSpPr>
          <p:cNvPr id="25" name="テキスト ボックス 148">
            <a:extLst>
              <a:ext uri="{FF2B5EF4-FFF2-40B4-BE49-F238E27FC236}">
                <a16:creationId xmlns:a16="http://schemas.microsoft.com/office/drawing/2014/main" id="{5396DD05-BF4F-469C-BACE-BCE115D742CB}"/>
              </a:ext>
            </a:extLst>
          </p:cNvPr>
          <p:cNvSpPr txBox="1"/>
          <p:nvPr/>
        </p:nvSpPr>
        <p:spPr>
          <a:xfrm>
            <a:off x="2276487" y="934806"/>
            <a:ext cx="1458109"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＜登録者さま＞</a:t>
            </a:r>
          </a:p>
        </p:txBody>
      </p:sp>
      <p:sp>
        <p:nvSpPr>
          <p:cNvPr id="27" name="テキスト ボックス 148">
            <a:extLst>
              <a:ext uri="{FF2B5EF4-FFF2-40B4-BE49-F238E27FC236}">
                <a16:creationId xmlns:a16="http://schemas.microsoft.com/office/drawing/2014/main" id="{0CED535E-E48F-473F-A21D-EB89D591B6D5}"/>
              </a:ext>
            </a:extLst>
          </p:cNvPr>
          <p:cNvSpPr txBox="1"/>
          <p:nvPr/>
        </p:nvSpPr>
        <p:spPr>
          <a:xfrm>
            <a:off x="3173" y="714146"/>
            <a:ext cx="2294787"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現調アサイン 確定メール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9A757B28-7C8D-4C64-AAF9-EA485FFC53D6}"/>
              </a:ext>
            </a:extLst>
          </p:cNvPr>
          <p:cNvGrpSpPr/>
          <p:nvPr/>
        </p:nvGrpSpPr>
        <p:grpSpPr>
          <a:xfrm>
            <a:off x="113513" y="2903170"/>
            <a:ext cx="2248940" cy="1847352"/>
            <a:chOff x="113513" y="2680920"/>
            <a:chExt cx="2248940" cy="1847352"/>
          </a:xfrm>
        </p:grpSpPr>
        <p:pic>
          <p:nvPicPr>
            <p:cNvPr id="28" name="図 27">
              <a:extLst>
                <a:ext uri="{FF2B5EF4-FFF2-40B4-BE49-F238E27FC236}">
                  <a16:creationId xmlns:a16="http://schemas.microsoft.com/office/drawing/2014/main" id="{00000000-0008-0000-0100-00009600000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4507"/>
            <a:stretch/>
          </p:blipFill>
          <p:spPr bwMode="auto">
            <a:xfrm>
              <a:off x="159616" y="2680920"/>
              <a:ext cx="2138344" cy="1766373"/>
            </a:xfrm>
            <a:prstGeom prst="rect">
              <a:avLst/>
            </a:prstGeom>
            <a:noFill/>
            <a:ln w="19050">
              <a:solidFill>
                <a:schemeClr val="tx1"/>
              </a:solidFill>
            </a:ln>
          </p:spPr>
        </p:pic>
        <p:sp>
          <p:nvSpPr>
            <p:cNvPr id="56" name="正方形/長方形 55">
              <a:extLst>
                <a:ext uri="{FF2B5EF4-FFF2-40B4-BE49-F238E27FC236}">
                  <a16:creationId xmlns:a16="http://schemas.microsoft.com/office/drawing/2014/main" id="{1B4F4F36-6398-4A9F-9C65-CFFC71B2B826}"/>
                </a:ext>
              </a:extLst>
            </p:cNvPr>
            <p:cNvSpPr/>
            <p:nvPr/>
          </p:nvSpPr>
          <p:spPr>
            <a:xfrm>
              <a:off x="113513" y="4403832"/>
              <a:ext cx="2248940" cy="124440"/>
            </a:xfrm>
            <a:prstGeom prst="rect">
              <a:avLst/>
            </a:prstGeom>
            <a:solidFill>
              <a:schemeClr val="bg1"/>
            </a:solidFill>
            <a:ln w="19050">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角丸四角形吹き出し 33">
            <a:extLst>
              <a:ext uri="{FF2B5EF4-FFF2-40B4-BE49-F238E27FC236}">
                <a16:creationId xmlns:a16="http://schemas.microsoft.com/office/drawing/2014/main" id="{BC740AE0-87CD-462C-8B31-F7B7930DD891}"/>
              </a:ext>
            </a:extLst>
          </p:cNvPr>
          <p:cNvSpPr/>
          <p:nvPr/>
        </p:nvSpPr>
        <p:spPr>
          <a:xfrm>
            <a:off x="2379493" y="2873950"/>
            <a:ext cx="1609006" cy="827321"/>
          </a:xfrm>
          <a:prstGeom prst="wedgeRoundRectCallout">
            <a:avLst>
              <a:gd name="adj1" fmla="val -73268"/>
              <a:gd name="adj2" fmla="val 43313"/>
              <a:gd name="adj3" fmla="val 16667"/>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現調</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施工（確定）</a:t>
            </a:r>
            <a:b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に確定物件が表示されます。</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148">
            <a:extLst>
              <a:ext uri="{FF2B5EF4-FFF2-40B4-BE49-F238E27FC236}">
                <a16:creationId xmlns:a16="http://schemas.microsoft.com/office/drawing/2014/main" id="{CFCC75B1-810C-44AC-A925-33634DBC7314}"/>
              </a:ext>
            </a:extLst>
          </p:cNvPr>
          <p:cNvSpPr txBox="1"/>
          <p:nvPr/>
        </p:nvSpPr>
        <p:spPr>
          <a:xfrm>
            <a:off x="3173" y="4762271"/>
            <a:ext cx="2294787"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現調 正式発注メール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a:extLst>
              <a:ext uri="{FF2B5EF4-FFF2-40B4-BE49-F238E27FC236}">
                <a16:creationId xmlns:a16="http://schemas.microsoft.com/office/drawing/2014/main" id="{6A39AB49-8488-4C6F-9EDB-E32DCE0AC2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72"/>
          <a:stretch/>
        </p:blipFill>
        <p:spPr bwMode="auto">
          <a:xfrm>
            <a:off x="3158919" y="5267597"/>
            <a:ext cx="315236" cy="548640"/>
          </a:xfrm>
          <a:prstGeom prst="rect">
            <a:avLst/>
          </a:prstGeom>
          <a:noFill/>
          <a:extLst>
            <a:ext uri="{909E8E84-426E-40DD-AFC4-6F175D3DCCD1}">
              <a14:hiddenFill xmlns:a14="http://schemas.microsoft.com/office/drawing/2010/main">
                <a:solidFill>
                  <a:srgbClr val="FFFFFF"/>
                </a:solidFill>
              </a14:hiddenFill>
            </a:ext>
          </a:extLst>
        </p:spPr>
      </p:pic>
      <p:sp>
        <p:nvSpPr>
          <p:cNvPr id="35" name="右矢印 167">
            <a:extLst>
              <a:ext uri="{FF2B5EF4-FFF2-40B4-BE49-F238E27FC236}">
                <a16:creationId xmlns:a16="http://schemas.microsoft.com/office/drawing/2014/main" id="{3416B4D9-1A5E-4DE5-A910-0A33D27A11ED}"/>
              </a:ext>
            </a:extLst>
          </p:cNvPr>
          <p:cNvSpPr/>
          <p:nvPr/>
        </p:nvSpPr>
        <p:spPr>
          <a:xfrm>
            <a:off x="1106387" y="5657451"/>
            <a:ext cx="1386520" cy="1311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テキスト ボックス 169">
            <a:extLst>
              <a:ext uri="{FF2B5EF4-FFF2-40B4-BE49-F238E27FC236}">
                <a16:creationId xmlns:a16="http://schemas.microsoft.com/office/drawing/2014/main" id="{40388922-F94D-474E-B80C-9BEE74D83C5A}"/>
              </a:ext>
            </a:extLst>
          </p:cNvPr>
          <p:cNvSpPr txBox="1"/>
          <p:nvPr/>
        </p:nvSpPr>
        <p:spPr>
          <a:xfrm>
            <a:off x="164675" y="5973860"/>
            <a:ext cx="3433034" cy="831475"/>
          </a:xfrm>
          <a:prstGeom prst="rect">
            <a:avLst/>
          </a:prstGeom>
          <a:solidFill>
            <a:schemeClr val="bg1"/>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■現調の発注メール</a:t>
            </a:r>
          </a:p>
          <a:p>
            <a:r>
              <a:rPr lang="ja-JP" altLang="en-US" sz="1050" dirty="0">
                <a:latin typeface="Meiryo UI" panose="020B0604030504040204" pitchFamily="50" charset="-128"/>
                <a:ea typeface="Meiryo UI" panose="020B0604030504040204" pitchFamily="50" charset="-128"/>
              </a:rPr>
              <a:t>［差出人］</a:t>
            </a:r>
            <a:r>
              <a:rPr lang="en-US" altLang="ja-JP" sz="1050" dirty="0">
                <a:latin typeface="Meiryo UI" panose="020B0604030504040204" pitchFamily="50" charset="-128"/>
                <a:ea typeface="Meiryo UI" panose="020B0604030504040204" pitchFamily="50" charset="-128"/>
              </a:rPr>
              <a:t>no-reply@crama.apps.lixil.co.jp</a:t>
            </a:r>
          </a:p>
          <a:p>
            <a:r>
              <a:rPr lang="ja-JP" altLang="en-US" sz="1050" dirty="0">
                <a:latin typeface="Meiryo UI" panose="020B0604030504040204" pitchFamily="50" charset="-128"/>
                <a:ea typeface="Meiryo UI" panose="020B0604030504040204" pitchFamily="50" charset="-128"/>
              </a:rPr>
              <a:t>［タイトル］</a:t>
            </a:r>
            <a:r>
              <a:rPr lang="en-US" altLang="ja-JP" sz="1050" dirty="0">
                <a:latin typeface="Meiryo UI" panose="020B0604030504040204" pitchFamily="50" charset="-128"/>
                <a:ea typeface="Meiryo UI" panose="020B0604030504040204" pitchFamily="50" charset="-128"/>
              </a:rPr>
              <a:t>LIXIL-JS</a:t>
            </a:r>
            <a:r>
              <a:rPr lang="ja-JP" altLang="en-US" sz="1050" dirty="0">
                <a:latin typeface="Meiryo UI" panose="020B0604030504040204" pitchFamily="50" charset="-128"/>
                <a:ea typeface="Meiryo UI" panose="020B0604030504040204" pitchFamily="50" charset="-128"/>
              </a:rPr>
              <a:t>：現調発注のご連絡です</a:t>
            </a:r>
          </a:p>
        </p:txBody>
      </p:sp>
      <p:pic>
        <p:nvPicPr>
          <p:cNvPr id="39" name="図 38">
            <a:extLst>
              <a:ext uri="{FF2B5EF4-FFF2-40B4-BE49-F238E27FC236}">
                <a16:creationId xmlns:a16="http://schemas.microsoft.com/office/drawing/2014/main" id="{CDA63110-F782-4264-90E0-A63E43A8B4A1}"/>
              </a:ext>
            </a:extLst>
          </p:cNvPr>
          <p:cNvPicPr>
            <a:picLocks noChangeAspect="1"/>
          </p:cNvPicPr>
          <p:nvPr/>
        </p:nvPicPr>
        <p:blipFill rotWithShape="1">
          <a:blip r:embed="rId5"/>
          <a:srcRect l="3007" b="-4321"/>
          <a:stretch/>
        </p:blipFill>
        <p:spPr>
          <a:xfrm>
            <a:off x="2643594" y="5267597"/>
            <a:ext cx="475501" cy="622943"/>
          </a:xfrm>
          <a:prstGeom prst="rect">
            <a:avLst/>
          </a:prstGeom>
          <a:ln>
            <a:solidFill>
              <a:schemeClr val="tx1"/>
            </a:solidFill>
          </a:ln>
        </p:spPr>
      </p:pic>
      <p:sp>
        <p:nvSpPr>
          <p:cNvPr id="40" name="テキスト ボックス 148">
            <a:extLst>
              <a:ext uri="{FF2B5EF4-FFF2-40B4-BE49-F238E27FC236}">
                <a16:creationId xmlns:a16="http://schemas.microsoft.com/office/drawing/2014/main" id="{A962A744-7E87-493C-8CE0-90005564B61F}"/>
              </a:ext>
            </a:extLst>
          </p:cNvPr>
          <p:cNvSpPr txBox="1"/>
          <p:nvPr/>
        </p:nvSpPr>
        <p:spPr>
          <a:xfrm>
            <a:off x="12698" y="4987696"/>
            <a:ext cx="1458109"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＜物件工務担当＞</a:t>
            </a:r>
          </a:p>
        </p:txBody>
      </p:sp>
      <p:pic>
        <p:nvPicPr>
          <p:cNvPr id="41" name="図 40">
            <a:extLst>
              <a:ext uri="{FF2B5EF4-FFF2-40B4-BE49-F238E27FC236}">
                <a16:creationId xmlns:a16="http://schemas.microsoft.com/office/drawing/2014/main" id="{08ADFF1A-E213-41A3-91CB-4ED8E52E94B8}"/>
              </a:ext>
            </a:extLst>
          </p:cNvPr>
          <p:cNvPicPr>
            <a:picLocks noChangeAspect="1"/>
          </p:cNvPicPr>
          <p:nvPr/>
        </p:nvPicPr>
        <p:blipFill>
          <a:blip r:embed="rId6"/>
          <a:stretch>
            <a:fillRect/>
          </a:stretch>
        </p:blipFill>
        <p:spPr>
          <a:xfrm>
            <a:off x="1617591" y="5361154"/>
            <a:ext cx="380105" cy="276743"/>
          </a:xfrm>
          <a:prstGeom prst="rect">
            <a:avLst/>
          </a:prstGeom>
        </p:spPr>
      </p:pic>
      <p:sp>
        <p:nvSpPr>
          <p:cNvPr id="42" name="テキスト ボックス 148">
            <a:extLst>
              <a:ext uri="{FF2B5EF4-FFF2-40B4-BE49-F238E27FC236}">
                <a16:creationId xmlns:a16="http://schemas.microsoft.com/office/drawing/2014/main" id="{0158B9B8-7EC7-433E-B91A-9858F8D40527}"/>
              </a:ext>
            </a:extLst>
          </p:cNvPr>
          <p:cNvSpPr txBox="1"/>
          <p:nvPr/>
        </p:nvSpPr>
        <p:spPr>
          <a:xfrm>
            <a:off x="2289187" y="4982931"/>
            <a:ext cx="1458109"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＜登録者さま＞</a:t>
            </a:r>
          </a:p>
        </p:txBody>
      </p:sp>
      <p:pic>
        <p:nvPicPr>
          <p:cNvPr id="46" name="図 45">
            <a:extLst>
              <a:ext uri="{FF2B5EF4-FFF2-40B4-BE49-F238E27FC236}">
                <a16:creationId xmlns:a16="http://schemas.microsoft.com/office/drawing/2014/main" id="{00000000-0008-0000-0100-000099000000}"/>
              </a:ext>
            </a:extLst>
          </p:cNvPr>
          <p:cNvPicPr>
            <a:picLocks noChangeAspect="1"/>
          </p:cNvPicPr>
          <p:nvPr/>
        </p:nvPicPr>
        <p:blipFill rotWithShape="1">
          <a:blip r:embed="rId8"/>
          <a:srcRect l="48907" t="9923" r="9417" b="34781"/>
          <a:stretch/>
        </p:blipFill>
        <p:spPr>
          <a:xfrm>
            <a:off x="159954" y="6977859"/>
            <a:ext cx="2166392" cy="2143225"/>
          </a:xfrm>
          <a:prstGeom prst="rect">
            <a:avLst/>
          </a:prstGeom>
          <a:ln w="19050">
            <a:solidFill>
              <a:schemeClr val="tx1"/>
            </a:solidFill>
          </a:ln>
        </p:spPr>
      </p:pic>
      <p:pic>
        <p:nvPicPr>
          <p:cNvPr id="47" name="図 46">
            <a:extLst>
              <a:ext uri="{FF2B5EF4-FFF2-40B4-BE49-F238E27FC236}">
                <a16:creationId xmlns:a16="http://schemas.microsoft.com/office/drawing/2014/main" id="{00000000-0008-0000-0100-00009A000000}"/>
              </a:ext>
            </a:extLst>
          </p:cNvPr>
          <p:cNvPicPr>
            <a:picLocks noChangeAspect="1"/>
          </p:cNvPicPr>
          <p:nvPr/>
        </p:nvPicPr>
        <p:blipFill rotWithShape="1">
          <a:blip r:embed="rId9"/>
          <a:srcRect l="49119" t="9639" r="9418" b="32117"/>
          <a:stretch/>
        </p:blipFill>
        <p:spPr>
          <a:xfrm>
            <a:off x="1801343" y="7446358"/>
            <a:ext cx="2165655" cy="2286287"/>
          </a:xfrm>
          <a:prstGeom prst="rect">
            <a:avLst/>
          </a:prstGeom>
          <a:ln w="19050">
            <a:solidFill>
              <a:schemeClr val="tx1"/>
            </a:solidFill>
          </a:ln>
        </p:spPr>
      </p:pic>
      <p:pic>
        <p:nvPicPr>
          <p:cNvPr id="53" name="図 52">
            <a:extLst>
              <a:ext uri="{FF2B5EF4-FFF2-40B4-BE49-F238E27FC236}">
                <a16:creationId xmlns:a16="http://schemas.microsoft.com/office/drawing/2014/main" id="{70A68170-F48E-4E29-A62C-4404648573F5}"/>
              </a:ext>
            </a:extLst>
          </p:cNvPr>
          <p:cNvPicPr>
            <a:picLocks noChangeAspect="1"/>
          </p:cNvPicPr>
          <p:nvPr/>
        </p:nvPicPr>
        <p:blipFill rotWithShape="1">
          <a:blip r:embed="rId10"/>
          <a:srcRect l="5594" t="-1" r="13287" b="1078"/>
          <a:stretch/>
        </p:blipFill>
        <p:spPr>
          <a:xfrm>
            <a:off x="499762" y="5268043"/>
            <a:ext cx="475500" cy="622497"/>
          </a:xfrm>
          <a:prstGeom prst="rect">
            <a:avLst/>
          </a:prstGeom>
          <a:ln>
            <a:solidFill>
              <a:schemeClr val="tx1"/>
            </a:solidFill>
          </a:ln>
        </p:spPr>
      </p:pic>
      <p:sp>
        <p:nvSpPr>
          <p:cNvPr id="54" name="正方形/長方形 53">
            <a:extLst>
              <a:ext uri="{FF2B5EF4-FFF2-40B4-BE49-F238E27FC236}">
                <a16:creationId xmlns:a16="http://schemas.microsoft.com/office/drawing/2014/main" id="{CD9D2C3E-6947-4DBA-8ACC-028CA3D4A3D2}"/>
              </a:ext>
            </a:extLst>
          </p:cNvPr>
          <p:cNvSpPr/>
          <p:nvPr/>
        </p:nvSpPr>
        <p:spPr>
          <a:xfrm>
            <a:off x="275070" y="7023949"/>
            <a:ext cx="921270" cy="169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吹き出し: 線 54">
            <a:extLst>
              <a:ext uri="{FF2B5EF4-FFF2-40B4-BE49-F238E27FC236}">
                <a16:creationId xmlns:a16="http://schemas.microsoft.com/office/drawing/2014/main" id="{2DF258C1-3379-4EA2-B652-EF2A9001B09D}"/>
              </a:ext>
            </a:extLst>
          </p:cNvPr>
          <p:cNvSpPr/>
          <p:nvPr/>
        </p:nvSpPr>
        <p:spPr>
          <a:xfrm>
            <a:off x="2436643" y="6960175"/>
            <a:ext cx="484095" cy="276742"/>
          </a:xfrm>
          <a:prstGeom prst="borderCallout1">
            <a:avLst>
              <a:gd name="adj1" fmla="val 18750"/>
              <a:gd name="adj2" fmla="val -8333"/>
              <a:gd name="adj3" fmla="val 92291"/>
              <a:gd name="adj4" fmla="val -792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３</a:t>
            </a:r>
            <a:endParaRPr kumimoji="1" lang="ja-JP" altLang="en-US" sz="1400" b="1" dirty="0">
              <a:solidFill>
                <a:srgbClr val="FF0000"/>
              </a:solidFill>
            </a:endParaRPr>
          </a:p>
        </p:txBody>
      </p:sp>
      <p:sp>
        <p:nvSpPr>
          <p:cNvPr id="59" name="正方形/長方形 58">
            <a:extLst>
              <a:ext uri="{FF2B5EF4-FFF2-40B4-BE49-F238E27FC236}">
                <a16:creationId xmlns:a16="http://schemas.microsoft.com/office/drawing/2014/main" id="{EE61CF6A-A7C6-4294-954A-0D4DACDA3D33}"/>
              </a:ext>
            </a:extLst>
          </p:cNvPr>
          <p:cNvSpPr/>
          <p:nvPr/>
        </p:nvSpPr>
        <p:spPr>
          <a:xfrm>
            <a:off x="1895528" y="7511105"/>
            <a:ext cx="921270" cy="169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0" name="吹き出し: 線 59">
            <a:extLst>
              <a:ext uri="{FF2B5EF4-FFF2-40B4-BE49-F238E27FC236}">
                <a16:creationId xmlns:a16="http://schemas.microsoft.com/office/drawing/2014/main" id="{D12D5FC9-F3DF-4839-8B0A-D010B7547A25}"/>
              </a:ext>
            </a:extLst>
          </p:cNvPr>
          <p:cNvSpPr/>
          <p:nvPr/>
        </p:nvSpPr>
        <p:spPr>
          <a:xfrm>
            <a:off x="3061483" y="6960175"/>
            <a:ext cx="484095" cy="276742"/>
          </a:xfrm>
          <a:prstGeom prst="borderCallout1">
            <a:avLst>
              <a:gd name="adj1" fmla="val 106861"/>
              <a:gd name="adj2" fmla="val 43611"/>
              <a:gd name="adj3" fmla="val 254746"/>
              <a:gd name="adj4" fmla="val 104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４</a:t>
            </a:r>
          </a:p>
        </p:txBody>
      </p:sp>
      <p:sp>
        <p:nvSpPr>
          <p:cNvPr id="61" name="矢印: 折線 60">
            <a:extLst>
              <a:ext uri="{FF2B5EF4-FFF2-40B4-BE49-F238E27FC236}">
                <a16:creationId xmlns:a16="http://schemas.microsoft.com/office/drawing/2014/main" id="{599C4A05-2231-4696-8D67-6058F08555BC}"/>
              </a:ext>
            </a:extLst>
          </p:cNvPr>
          <p:cNvSpPr/>
          <p:nvPr/>
        </p:nvSpPr>
        <p:spPr>
          <a:xfrm rot="10800000" flipH="1">
            <a:off x="1381125" y="8950268"/>
            <a:ext cx="557044" cy="476596"/>
          </a:xfrm>
          <a:prstGeom prst="bentArrow">
            <a:avLst>
              <a:gd name="adj1" fmla="val 25000"/>
              <a:gd name="adj2" fmla="val 2200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148">
            <a:extLst>
              <a:ext uri="{FF2B5EF4-FFF2-40B4-BE49-F238E27FC236}">
                <a16:creationId xmlns:a16="http://schemas.microsoft.com/office/drawing/2014/main" id="{FAC7F6EE-10E7-4C5C-A2E4-67E4452312D2}"/>
              </a:ext>
            </a:extLst>
          </p:cNvPr>
          <p:cNvSpPr txBox="1"/>
          <p:nvPr/>
        </p:nvSpPr>
        <p:spPr>
          <a:xfrm>
            <a:off x="-12067" y="453796"/>
            <a:ext cx="3073550"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現調物件の確定メール と 発注メールについて</a:t>
            </a:r>
          </a:p>
        </p:txBody>
      </p:sp>
    </p:spTree>
    <p:extLst>
      <p:ext uri="{BB962C8B-B14F-4D97-AF65-F5344CB8AC3E}">
        <p14:creationId xmlns:p14="http://schemas.microsoft.com/office/powerpoint/2010/main" val="119195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4175857" y="768346"/>
            <a:ext cx="2682143" cy="7848302"/>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＞施工物件の 確定メール と 発注メール と 電子契約メールについて</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弊社の物件募集担当が、応募頂いた登録者の中から”アイサン確定”をする事で、応募登録者さまに確定メールを送信。</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弊社物件工務担当が、発注</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金額と必要な関連帳票を登録し、</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正式発注メールを送信。</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確定した登録者さまは施工情報</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詳細を閲覧することが可能</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受注物件の確認方法）</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になるので</a:t>
            </a: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アサイン時の支払予定金額</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（紹介時点）と、</a:t>
            </a: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物件担当工務が正式に発注する支払情報（発注時点）を見比べ、確認したい事があれば物件担当工務までご連絡をお願いします。</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各種メールについて   ＞受注確認（施工）</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091136" y="485610"/>
            <a:ext cx="2533502"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090398" y="463454"/>
            <a:ext cx="2533503" cy="307777"/>
          </a:xfrm>
          <a:prstGeom prst="rect">
            <a:avLst/>
          </a:prstGeom>
          <a:noFill/>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受注物件の詳細確認</a:t>
            </a:r>
          </a:p>
        </p:txBody>
      </p:sp>
      <p:cxnSp>
        <p:nvCxnSpPr>
          <p:cNvPr id="11" name="直線コネクタ 10"/>
          <p:cNvCxnSpPr>
            <a:cxnSpLocks/>
          </p:cNvCxnSpPr>
          <p:nvPr/>
        </p:nvCxnSpPr>
        <p:spPr>
          <a:xfrm>
            <a:off x="4142707" y="763750"/>
            <a:ext cx="33150" cy="9063267"/>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00000000-0008-0000-0100-0000A70000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72"/>
          <a:stretch/>
        </p:blipFill>
        <p:spPr bwMode="auto">
          <a:xfrm>
            <a:off x="3146219" y="1263922"/>
            <a:ext cx="315236" cy="548640"/>
          </a:xfrm>
          <a:prstGeom prst="rect">
            <a:avLst/>
          </a:prstGeom>
          <a:noFill/>
          <a:extLst>
            <a:ext uri="{909E8E84-426E-40DD-AFC4-6F175D3DCCD1}">
              <a14:hiddenFill xmlns:a14="http://schemas.microsoft.com/office/drawing/2010/main">
                <a:solidFill>
                  <a:srgbClr val="FFFFFF"/>
                </a:solidFill>
              </a14:hiddenFill>
            </a:ext>
          </a:extLst>
        </p:spPr>
      </p:pic>
      <p:sp>
        <p:nvSpPr>
          <p:cNvPr id="16" name="右矢印 167">
            <a:extLst>
              <a:ext uri="{FF2B5EF4-FFF2-40B4-BE49-F238E27FC236}">
                <a16:creationId xmlns:a16="http://schemas.microsoft.com/office/drawing/2014/main" id="{00000000-0008-0000-0100-0000A8000000}"/>
              </a:ext>
            </a:extLst>
          </p:cNvPr>
          <p:cNvSpPr/>
          <p:nvPr/>
        </p:nvSpPr>
        <p:spPr>
          <a:xfrm>
            <a:off x="1093687" y="1653776"/>
            <a:ext cx="1386520" cy="1311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169">
            <a:extLst>
              <a:ext uri="{FF2B5EF4-FFF2-40B4-BE49-F238E27FC236}">
                <a16:creationId xmlns:a16="http://schemas.microsoft.com/office/drawing/2014/main" id="{00000000-0008-0000-0100-0000AA000000}"/>
              </a:ext>
            </a:extLst>
          </p:cNvPr>
          <p:cNvSpPr txBox="1"/>
          <p:nvPr/>
        </p:nvSpPr>
        <p:spPr>
          <a:xfrm>
            <a:off x="151975" y="1970185"/>
            <a:ext cx="3433034" cy="831475"/>
          </a:xfrm>
          <a:prstGeom prst="rect">
            <a:avLst/>
          </a:prstGeom>
          <a:solidFill>
            <a:schemeClr val="bg1"/>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■施工のアサイン確定メール</a:t>
            </a:r>
          </a:p>
          <a:p>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［差出人］</a:t>
            </a:r>
            <a:r>
              <a:rPr lang="en-US" altLang="ja-JP" sz="1050" b="0" i="0" u="none" strike="noStrike" baseline="0" dirty="0">
                <a:solidFill>
                  <a:schemeClr val="dk1"/>
                </a:solidFill>
                <a:latin typeface="Meiryo UI" panose="020B0604030504040204" pitchFamily="50" charset="-128"/>
                <a:ea typeface="Meiryo UI" panose="020B0604030504040204" pitchFamily="50" charset="-128"/>
                <a:cs typeface="+mn-cs"/>
              </a:rPr>
              <a:t>no-reply@crama.apps.lixil.co.jp</a:t>
            </a:r>
          </a:p>
          <a:p>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［タイトル］</a:t>
            </a:r>
            <a:r>
              <a:rPr lang="en-US" altLang="ja-JP" sz="1050" b="0" i="0" u="none" strike="noStrike" baseline="0" dirty="0">
                <a:solidFill>
                  <a:schemeClr val="dk1"/>
                </a:solidFill>
                <a:latin typeface="Meiryo UI" panose="020B0604030504040204" pitchFamily="50" charset="-128"/>
                <a:ea typeface="Meiryo UI" panose="020B0604030504040204" pitchFamily="50" charset="-128"/>
                <a:cs typeface="+mn-cs"/>
              </a:rPr>
              <a:t>LIXIL-JS</a:t>
            </a:r>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a:t>
            </a:r>
            <a:r>
              <a:rPr lang="ja-JP" altLang="en-US" sz="1050" dirty="0">
                <a:latin typeface="Meiryo UI" panose="020B0604030504040204" pitchFamily="50" charset="-128"/>
                <a:ea typeface="Meiryo UI" panose="020B0604030504040204" pitchFamily="50" charset="-128"/>
              </a:rPr>
              <a:t>施工</a:t>
            </a:r>
            <a:r>
              <a:rPr lang="ja-JP" altLang="en-US" sz="1050" b="0" i="0" u="none" strike="noStrike" baseline="0" dirty="0">
                <a:solidFill>
                  <a:schemeClr val="dk1"/>
                </a:solidFill>
                <a:latin typeface="Meiryo UI" panose="020B0604030504040204" pitchFamily="50" charset="-128"/>
                <a:ea typeface="Meiryo UI" panose="020B0604030504040204" pitchFamily="50" charset="-128"/>
                <a:cs typeface="+mn-cs"/>
              </a:rPr>
              <a:t>依頼確定のご連絡です</a:t>
            </a:r>
          </a:p>
        </p:txBody>
      </p:sp>
      <p:pic>
        <p:nvPicPr>
          <p:cNvPr id="21" name="図 20">
            <a:extLst>
              <a:ext uri="{FF2B5EF4-FFF2-40B4-BE49-F238E27FC236}">
                <a16:creationId xmlns:a16="http://schemas.microsoft.com/office/drawing/2014/main" id="{792CBD4C-1397-44A1-9981-F342C01CCB11}"/>
              </a:ext>
            </a:extLst>
          </p:cNvPr>
          <p:cNvPicPr>
            <a:picLocks noChangeAspect="1"/>
          </p:cNvPicPr>
          <p:nvPr/>
        </p:nvPicPr>
        <p:blipFill>
          <a:blip r:embed="rId4"/>
          <a:stretch>
            <a:fillRect/>
          </a:stretch>
        </p:blipFill>
        <p:spPr>
          <a:xfrm>
            <a:off x="491302" y="1263922"/>
            <a:ext cx="475500" cy="622943"/>
          </a:xfrm>
          <a:prstGeom prst="rect">
            <a:avLst/>
          </a:prstGeom>
          <a:ln>
            <a:solidFill>
              <a:schemeClr val="tx1"/>
            </a:solidFill>
          </a:ln>
        </p:spPr>
      </p:pic>
      <p:pic>
        <p:nvPicPr>
          <p:cNvPr id="22" name="図 21">
            <a:extLst>
              <a:ext uri="{FF2B5EF4-FFF2-40B4-BE49-F238E27FC236}">
                <a16:creationId xmlns:a16="http://schemas.microsoft.com/office/drawing/2014/main" id="{660B397A-BFDF-4BF1-8825-C163026B22D7}"/>
              </a:ext>
            </a:extLst>
          </p:cNvPr>
          <p:cNvPicPr>
            <a:picLocks noChangeAspect="1"/>
          </p:cNvPicPr>
          <p:nvPr/>
        </p:nvPicPr>
        <p:blipFill rotWithShape="1">
          <a:blip r:embed="rId5"/>
          <a:srcRect l="3007" b="-4321"/>
          <a:stretch/>
        </p:blipFill>
        <p:spPr>
          <a:xfrm>
            <a:off x="2630894" y="1263922"/>
            <a:ext cx="475501" cy="622943"/>
          </a:xfrm>
          <a:prstGeom prst="rect">
            <a:avLst/>
          </a:prstGeom>
          <a:ln>
            <a:solidFill>
              <a:schemeClr val="tx1"/>
            </a:solidFill>
          </a:ln>
        </p:spPr>
      </p:pic>
      <p:sp>
        <p:nvSpPr>
          <p:cNvPr id="23" name="テキスト ボックス 148">
            <a:extLst>
              <a:ext uri="{FF2B5EF4-FFF2-40B4-BE49-F238E27FC236}">
                <a16:creationId xmlns:a16="http://schemas.microsoft.com/office/drawing/2014/main" id="{00000000-0008-0000-0100-000095000000}"/>
              </a:ext>
            </a:extLst>
          </p:cNvPr>
          <p:cNvSpPr txBox="1"/>
          <p:nvPr/>
        </p:nvSpPr>
        <p:spPr>
          <a:xfrm>
            <a:off x="-2" y="984021"/>
            <a:ext cx="1458109"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＜物件募集担当＞</a:t>
            </a:r>
          </a:p>
        </p:txBody>
      </p:sp>
      <p:pic>
        <p:nvPicPr>
          <p:cNvPr id="24" name="図 23">
            <a:extLst>
              <a:ext uri="{FF2B5EF4-FFF2-40B4-BE49-F238E27FC236}">
                <a16:creationId xmlns:a16="http://schemas.microsoft.com/office/drawing/2014/main" id="{36917848-4509-481F-92BD-B33887AE2A29}"/>
              </a:ext>
            </a:extLst>
          </p:cNvPr>
          <p:cNvPicPr>
            <a:picLocks noChangeAspect="1"/>
          </p:cNvPicPr>
          <p:nvPr/>
        </p:nvPicPr>
        <p:blipFill>
          <a:blip r:embed="rId6"/>
          <a:stretch>
            <a:fillRect/>
          </a:stretch>
        </p:blipFill>
        <p:spPr>
          <a:xfrm>
            <a:off x="1604891" y="1357479"/>
            <a:ext cx="380105" cy="276743"/>
          </a:xfrm>
          <a:prstGeom prst="rect">
            <a:avLst/>
          </a:prstGeom>
        </p:spPr>
      </p:pic>
      <p:sp>
        <p:nvSpPr>
          <p:cNvPr id="25" name="テキスト ボックス 148">
            <a:extLst>
              <a:ext uri="{FF2B5EF4-FFF2-40B4-BE49-F238E27FC236}">
                <a16:creationId xmlns:a16="http://schemas.microsoft.com/office/drawing/2014/main" id="{5396DD05-BF4F-469C-BACE-BCE115D742CB}"/>
              </a:ext>
            </a:extLst>
          </p:cNvPr>
          <p:cNvSpPr txBox="1"/>
          <p:nvPr/>
        </p:nvSpPr>
        <p:spPr>
          <a:xfrm>
            <a:off x="2276487" y="979256"/>
            <a:ext cx="1458109"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＜登録者さま＞</a:t>
            </a:r>
          </a:p>
        </p:txBody>
      </p:sp>
      <p:sp>
        <p:nvSpPr>
          <p:cNvPr id="27" name="テキスト ボックス 148">
            <a:extLst>
              <a:ext uri="{FF2B5EF4-FFF2-40B4-BE49-F238E27FC236}">
                <a16:creationId xmlns:a16="http://schemas.microsoft.com/office/drawing/2014/main" id="{0CED535E-E48F-473F-A21D-EB89D591B6D5}"/>
              </a:ext>
            </a:extLst>
          </p:cNvPr>
          <p:cNvSpPr txBox="1"/>
          <p:nvPr/>
        </p:nvSpPr>
        <p:spPr>
          <a:xfrm>
            <a:off x="3173" y="726846"/>
            <a:ext cx="2294787"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施工アサイン 確定メール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CC80AC83-EA30-43BE-9151-920538A124BB}"/>
              </a:ext>
            </a:extLst>
          </p:cNvPr>
          <p:cNvGrpSpPr/>
          <p:nvPr/>
        </p:nvGrpSpPr>
        <p:grpSpPr>
          <a:xfrm>
            <a:off x="113513" y="2947620"/>
            <a:ext cx="2248940" cy="1847352"/>
            <a:chOff x="113513" y="2680920"/>
            <a:chExt cx="2248940" cy="1847352"/>
          </a:xfrm>
        </p:grpSpPr>
        <p:pic>
          <p:nvPicPr>
            <p:cNvPr id="28" name="図 27">
              <a:extLst>
                <a:ext uri="{FF2B5EF4-FFF2-40B4-BE49-F238E27FC236}">
                  <a16:creationId xmlns:a16="http://schemas.microsoft.com/office/drawing/2014/main" id="{00000000-0008-0000-0100-00009600000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4507"/>
            <a:stretch/>
          </p:blipFill>
          <p:spPr bwMode="auto">
            <a:xfrm>
              <a:off x="159616" y="2680920"/>
              <a:ext cx="2138344" cy="1766373"/>
            </a:xfrm>
            <a:prstGeom prst="rect">
              <a:avLst/>
            </a:prstGeom>
            <a:noFill/>
            <a:ln w="19050">
              <a:solidFill>
                <a:schemeClr val="tx1"/>
              </a:solidFill>
            </a:ln>
          </p:spPr>
        </p:pic>
        <p:sp>
          <p:nvSpPr>
            <p:cNvPr id="56" name="正方形/長方形 55">
              <a:extLst>
                <a:ext uri="{FF2B5EF4-FFF2-40B4-BE49-F238E27FC236}">
                  <a16:creationId xmlns:a16="http://schemas.microsoft.com/office/drawing/2014/main" id="{1B4F4F36-6398-4A9F-9C65-CFFC71B2B826}"/>
                </a:ext>
              </a:extLst>
            </p:cNvPr>
            <p:cNvSpPr/>
            <p:nvPr/>
          </p:nvSpPr>
          <p:spPr>
            <a:xfrm>
              <a:off x="113513" y="4403832"/>
              <a:ext cx="2248940" cy="124440"/>
            </a:xfrm>
            <a:prstGeom prst="rect">
              <a:avLst/>
            </a:prstGeom>
            <a:solidFill>
              <a:schemeClr val="bg1"/>
            </a:solidFill>
            <a:ln w="19050">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 name="テキスト ボックス 148">
            <a:extLst>
              <a:ext uri="{FF2B5EF4-FFF2-40B4-BE49-F238E27FC236}">
                <a16:creationId xmlns:a16="http://schemas.microsoft.com/office/drawing/2014/main" id="{CFCC75B1-810C-44AC-A925-33634DBC7314}"/>
              </a:ext>
            </a:extLst>
          </p:cNvPr>
          <p:cNvSpPr txBox="1"/>
          <p:nvPr/>
        </p:nvSpPr>
        <p:spPr>
          <a:xfrm>
            <a:off x="3173" y="4745761"/>
            <a:ext cx="2294787"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施工 正式発注メール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a:extLst>
              <a:ext uri="{FF2B5EF4-FFF2-40B4-BE49-F238E27FC236}">
                <a16:creationId xmlns:a16="http://schemas.microsoft.com/office/drawing/2014/main" id="{6A39AB49-8488-4C6F-9EDB-E32DCE0AC2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72"/>
          <a:stretch/>
        </p:blipFill>
        <p:spPr bwMode="auto">
          <a:xfrm>
            <a:off x="3158919" y="5267597"/>
            <a:ext cx="315236" cy="548640"/>
          </a:xfrm>
          <a:prstGeom prst="rect">
            <a:avLst/>
          </a:prstGeom>
          <a:noFill/>
          <a:extLst>
            <a:ext uri="{909E8E84-426E-40DD-AFC4-6F175D3DCCD1}">
              <a14:hiddenFill xmlns:a14="http://schemas.microsoft.com/office/drawing/2010/main">
                <a:solidFill>
                  <a:srgbClr val="FFFFFF"/>
                </a:solidFill>
              </a14:hiddenFill>
            </a:ext>
          </a:extLst>
        </p:spPr>
      </p:pic>
      <p:sp>
        <p:nvSpPr>
          <p:cNvPr id="35" name="右矢印 167">
            <a:extLst>
              <a:ext uri="{FF2B5EF4-FFF2-40B4-BE49-F238E27FC236}">
                <a16:creationId xmlns:a16="http://schemas.microsoft.com/office/drawing/2014/main" id="{3416B4D9-1A5E-4DE5-A910-0A33D27A11ED}"/>
              </a:ext>
            </a:extLst>
          </p:cNvPr>
          <p:cNvSpPr/>
          <p:nvPr/>
        </p:nvSpPr>
        <p:spPr>
          <a:xfrm>
            <a:off x="1106387" y="5657451"/>
            <a:ext cx="1386520" cy="1311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テキスト ボックス 169">
            <a:extLst>
              <a:ext uri="{FF2B5EF4-FFF2-40B4-BE49-F238E27FC236}">
                <a16:creationId xmlns:a16="http://schemas.microsoft.com/office/drawing/2014/main" id="{40388922-F94D-474E-B80C-9BEE74D83C5A}"/>
              </a:ext>
            </a:extLst>
          </p:cNvPr>
          <p:cNvSpPr txBox="1"/>
          <p:nvPr/>
        </p:nvSpPr>
        <p:spPr>
          <a:xfrm>
            <a:off x="164675" y="5973860"/>
            <a:ext cx="3433034" cy="831475"/>
          </a:xfrm>
          <a:prstGeom prst="rect">
            <a:avLst/>
          </a:prstGeom>
          <a:solidFill>
            <a:schemeClr val="bg1"/>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■施工の発注メール</a:t>
            </a:r>
          </a:p>
          <a:p>
            <a:r>
              <a:rPr lang="ja-JP" altLang="en-US" sz="1050" dirty="0">
                <a:latin typeface="Meiryo UI" panose="020B0604030504040204" pitchFamily="50" charset="-128"/>
                <a:ea typeface="Meiryo UI" panose="020B0604030504040204" pitchFamily="50" charset="-128"/>
              </a:rPr>
              <a:t>［差出人］</a:t>
            </a:r>
            <a:r>
              <a:rPr lang="en-US" altLang="ja-JP" sz="1050" dirty="0">
                <a:latin typeface="Meiryo UI" panose="020B0604030504040204" pitchFamily="50" charset="-128"/>
                <a:ea typeface="Meiryo UI" panose="020B0604030504040204" pitchFamily="50" charset="-128"/>
              </a:rPr>
              <a:t>no-reply@crama.apps.lixil.co.jp</a:t>
            </a:r>
          </a:p>
          <a:p>
            <a:r>
              <a:rPr lang="ja-JP" altLang="en-US" sz="1050" dirty="0">
                <a:latin typeface="Meiryo UI" panose="020B0604030504040204" pitchFamily="50" charset="-128"/>
                <a:ea typeface="Meiryo UI" panose="020B0604030504040204" pitchFamily="50" charset="-128"/>
              </a:rPr>
              <a:t>［タイトル］</a:t>
            </a:r>
            <a:r>
              <a:rPr lang="en-US" altLang="ja-JP" sz="1050" dirty="0">
                <a:latin typeface="Meiryo UI" panose="020B0604030504040204" pitchFamily="50" charset="-128"/>
                <a:ea typeface="Meiryo UI" panose="020B0604030504040204" pitchFamily="50" charset="-128"/>
              </a:rPr>
              <a:t>LIXIL-JS</a:t>
            </a:r>
            <a:r>
              <a:rPr lang="ja-JP" altLang="en-US" sz="1050" dirty="0">
                <a:latin typeface="Meiryo UI" panose="020B0604030504040204" pitchFamily="50" charset="-128"/>
                <a:ea typeface="Meiryo UI" panose="020B0604030504040204" pitchFamily="50" charset="-128"/>
              </a:rPr>
              <a:t>：施工発注のご連絡です</a:t>
            </a:r>
          </a:p>
        </p:txBody>
      </p:sp>
      <p:pic>
        <p:nvPicPr>
          <p:cNvPr id="39" name="図 38">
            <a:extLst>
              <a:ext uri="{FF2B5EF4-FFF2-40B4-BE49-F238E27FC236}">
                <a16:creationId xmlns:a16="http://schemas.microsoft.com/office/drawing/2014/main" id="{CDA63110-F782-4264-90E0-A63E43A8B4A1}"/>
              </a:ext>
            </a:extLst>
          </p:cNvPr>
          <p:cNvPicPr>
            <a:picLocks noChangeAspect="1"/>
          </p:cNvPicPr>
          <p:nvPr/>
        </p:nvPicPr>
        <p:blipFill rotWithShape="1">
          <a:blip r:embed="rId5"/>
          <a:srcRect l="3007" b="-4321"/>
          <a:stretch/>
        </p:blipFill>
        <p:spPr>
          <a:xfrm>
            <a:off x="2643594" y="5267597"/>
            <a:ext cx="475501" cy="622943"/>
          </a:xfrm>
          <a:prstGeom prst="rect">
            <a:avLst/>
          </a:prstGeom>
          <a:ln>
            <a:solidFill>
              <a:schemeClr val="tx1"/>
            </a:solidFill>
          </a:ln>
        </p:spPr>
      </p:pic>
      <p:sp>
        <p:nvSpPr>
          <p:cNvPr id="40" name="テキスト ボックス 148">
            <a:extLst>
              <a:ext uri="{FF2B5EF4-FFF2-40B4-BE49-F238E27FC236}">
                <a16:creationId xmlns:a16="http://schemas.microsoft.com/office/drawing/2014/main" id="{A962A744-7E87-493C-8CE0-90005564B61F}"/>
              </a:ext>
            </a:extLst>
          </p:cNvPr>
          <p:cNvSpPr txBox="1"/>
          <p:nvPr/>
        </p:nvSpPr>
        <p:spPr>
          <a:xfrm>
            <a:off x="12698" y="4987696"/>
            <a:ext cx="1458109"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＜物件工務担当＞</a:t>
            </a:r>
          </a:p>
        </p:txBody>
      </p:sp>
      <p:pic>
        <p:nvPicPr>
          <p:cNvPr id="41" name="図 40">
            <a:extLst>
              <a:ext uri="{FF2B5EF4-FFF2-40B4-BE49-F238E27FC236}">
                <a16:creationId xmlns:a16="http://schemas.microsoft.com/office/drawing/2014/main" id="{08ADFF1A-E213-41A3-91CB-4ED8E52E94B8}"/>
              </a:ext>
            </a:extLst>
          </p:cNvPr>
          <p:cNvPicPr>
            <a:picLocks noChangeAspect="1"/>
          </p:cNvPicPr>
          <p:nvPr/>
        </p:nvPicPr>
        <p:blipFill>
          <a:blip r:embed="rId6"/>
          <a:stretch>
            <a:fillRect/>
          </a:stretch>
        </p:blipFill>
        <p:spPr>
          <a:xfrm>
            <a:off x="1617591" y="5361154"/>
            <a:ext cx="380105" cy="276743"/>
          </a:xfrm>
          <a:prstGeom prst="rect">
            <a:avLst/>
          </a:prstGeom>
        </p:spPr>
      </p:pic>
      <p:sp>
        <p:nvSpPr>
          <p:cNvPr id="42" name="テキスト ボックス 148">
            <a:extLst>
              <a:ext uri="{FF2B5EF4-FFF2-40B4-BE49-F238E27FC236}">
                <a16:creationId xmlns:a16="http://schemas.microsoft.com/office/drawing/2014/main" id="{0158B9B8-7EC7-433E-B91A-9858F8D40527}"/>
              </a:ext>
            </a:extLst>
          </p:cNvPr>
          <p:cNvSpPr txBox="1"/>
          <p:nvPr/>
        </p:nvSpPr>
        <p:spPr>
          <a:xfrm>
            <a:off x="2289187" y="4982931"/>
            <a:ext cx="1458109"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＜登録者さま＞</a:t>
            </a:r>
          </a:p>
        </p:txBody>
      </p:sp>
      <p:pic>
        <p:nvPicPr>
          <p:cNvPr id="46" name="図 45">
            <a:extLst>
              <a:ext uri="{FF2B5EF4-FFF2-40B4-BE49-F238E27FC236}">
                <a16:creationId xmlns:a16="http://schemas.microsoft.com/office/drawing/2014/main" id="{00000000-0008-0000-0100-000099000000}"/>
              </a:ext>
            </a:extLst>
          </p:cNvPr>
          <p:cNvPicPr>
            <a:picLocks noChangeAspect="1"/>
          </p:cNvPicPr>
          <p:nvPr/>
        </p:nvPicPr>
        <p:blipFill rotWithShape="1">
          <a:blip r:embed="rId8"/>
          <a:srcRect l="48907" t="9923" r="9417" b="34781"/>
          <a:stretch/>
        </p:blipFill>
        <p:spPr>
          <a:xfrm>
            <a:off x="159954" y="6977859"/>
            <a:ext cx="2166392" cy="2143225"/>
          </a:xfrm>
          <a:prstGeom prst="rect">
            <a:avLst/>
          </a:prstGeom>
          <a:ln w="19050">
            <a:solidFill>
              <a:schemeClr val="tx1"/>
            </a:solidFill>
          </a:ln>
        </p:spPr>
      </p:pic>
      <p:pic>
        <p:nvPicPr>
          <p:cNvPr id="47" name="図 46">
            <a:extLst>
              <a:ext uri="{FF2B5EF4-FFF2-40B4-BE49-F238E27FC236}">
                <a16:creationId xmlns:a16="http://schemas.microsoft.com/office/drawing/2014/main" id="{00000000-0008-0000-0100-00009A000000}"/>
              </a:ext>
            </a:extLst>
          </p:cNvPr>
          <p:cNvPicPr>
            <a:picLocks noChangeAspect="1"/>
          </p:cNvPicPr>
          <p:nvPr/>
        </p:nvPicPr>
        <p:blipFill rotWithShape="1">
          <a:blip r:embed="rId9"/>
          <a:srcRect l="49119" t="9639" r="9418" b="32117"/>
          <a:stretch/>
        </p:blipFill>
        <p:spPr>
          <a:xfrm>
            <a:off x="1801343" y="7446358"/>
            <a:ext cx="2165655" cy="2286287"/>
          </a:xfrm>
          <a:prstGeom prst="rect">
            <a:avLst/>
          </a:prstGeom>
          <a:ln w="19050">
            <a:solidFill>
              <a:schemeClr val="tx1"/>
            </a:solidFill>
          </a:ln>
        </p:spPr>
      </p:pic>
      <p:pic>
        <p:nvPicPr>
          <p:cNvPr id="53" name="図 52">
            <a:extLst>
              <a:ext uri="{FF2B5EF4-FFF2-40B4-BE49-F238E27FC236}">
                <a16:creationId xmlns:a16="http://schemas.microsoft.com/office/drawing/2014/main" id="{70A68170-F48E-4E29-A62C-4404648573F5}"/>
              </a:ext>
            </a:extLst>
          </p:cNvPr>
          <p:cNvPicPr>
            <a:picLocks noChangeAspect="1"/>
          </p:cNvPicPr>
          <p:nvPr/>
        </p:nvPicPr>
        <p:blipFill rotWithShape="1">
          <a:blip r:embed="rId10"/>
          <a:srcRect l="5594" t="-1" r="13287" b="1078"/>
          <a:stretch/>
        </p:blipFill>
        <p:spPr>
          <a:xfrm>
            <a:off x="499762" y="5268043"/>
            <a:ext cx="475500" cy="622497"/>
          </a:xfrm>
          <a:prstGeom prst="rect">
            <a:avLst/>
          </a:prstGeom>
          <a:ln>
            <a:solidFill>
              <a:schemeClr val="tx1"/>
            </a:solidFill>
          </a:ln>
        </p:spPr>
      </p:pic>
      <p:sp>
        <p:nvSpPr>
          <p:cNvPr id="54" name="正方形/長方形 53">
            <a:extLst>
              <a:ext uri="{FF2B5EF4-FFF2-40B4-BE49-F238E27FC236}">
                <a16:creationId xmlns:a16="http://schemas.microsoft.com/office/drawing/2014/main" id="{CD9D2C3E-6947-4DBA-8ACC-028CA3D4A3D2}"/>
              </a:ext>
            </a:extLst>
          </p:cNvPr>
          <p:cNvSpPr/>
          <p:nvPr/>
        </p:nvSpPr>
        <p:spPr>
          <a:xfrm>
            <a:off x="275070" y="7023949"/>
            <a:ext cx="921270" cy="169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吹き出し: 線 54">
            <a:extLst>
              <a:ext uri="{FF2B5EF4-FFF2-40B4-BE49-F238E27FC236}">
                <a16:creationId xmlns:a16="http://schemas.microsoft.com/office/drawing/2014/main" id="{2DF258C1-3379-4EA2-B652-EF2A9001B09D}"/>
              </a:ext>
            </a:extLst>
          </p:cNvPr>
          <p:cNvSpPr/>
          <p:nvPr/>
        </p:nvSpPr>
        <p:spPr>
          <a:xfrm>
            <a:off x="2436643" y="6960175"/>
            <a:ext cx="484095" cy="276742"/>
          </a:xfrm>
          <a:prstGeom prst="borderCallout1">
            <a:avLst>
              <a:gd name="adj1" fmla="val 18750"/>
              <a:gd name="adj2" fmla="val -8333"/>
              <a:gd name="adj3" fmla="val 92291"/>
              <a:gd name="adj4" fmla="val -792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３</a:t>
            </a:r>
            <a:endParaRPr kumimoji="1" lang="ja-JP" altLang="en-US" sz="1400" b="1" dirty="0">
              <a:solidFill>
                <a:srgbClr val="FF0000"/>
              </a:solidFill>
            </a:endParaRPr>
          </a:p>
        </p:txBody>
      </p:sp>
      <p:sp>
        <p:nvSpPr>
          <p:cNvPr id="59" name="正方形/長方形 58">
            <a:extLst>
              <a:ext uri="{FF2B5EF4-FFF2-40B4-BE49-F238E27FC236}">
                <a16:creationId xmlns:a16="http://schemas.microsoft.com/office/drawing/2014/main" id="{EE61CF6A-A7C6-4294-954A-0D4DACDA3D33}"/>
              </a:ext>
            </a:extLst>
          </p:cNvPr>
          <p:cNvSpPr/>
          <p:nvPr/>
        </p:nvSpPr>
        <p:spPr>
          <a:xfrm>
            <a:off x="1895528" y="7511105"/>
            <a:ext cx="921270" cy="169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0" name="吹き出し: 線 59">
            <a:extLst>
              <a:ext uri="{FF2B5EF4-FFF2-40B4-BE49-F238E27FC236}">
                <a16:creationId xmlns:a16="http://schemas.microsoft.com/office/drawing/2014/main" id="{D12D5FC9-F3DF-4839-8B0A-D010B7547A25}"/>
              </a:ext>
            </a:extLst>
          </p:cNvPr>
          <p:cNvSpPr/>
          <p:nvPr/>
        </p:nvSpPr>
        <p:spPr>
          <a:xfrm>
            <a:off x="3061483" y="6960175"/>
            <a:ext cx="484095" cy="276742"/>
          </a:xfrm>
          <a:prstGeom prst="borderCallout1">
            <a:avLst>
              <a:gd name="adj1" fmla="val 106861"/>
              <a:gd name="adj2" fmla="val 43611"/>
              <a:gd name="adj3" fmla="val 254746"/>
              <a:gd name="adj4" fmla="val 104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４</a:t>
            </a:r>
          </a:p>
        </p:txBody>
      </p:sp>
      <p:sp>
        <p:nvSpPr>
          <p:cNvPr id="61" name="矢印: 折線 60">
            <a:extLst>
              <a:ext uri="{FF2B5EF4-FFF2-40B4-BE49-F238E27FC236}">
                <a16:creationId xmlns:a16="http://schemas.microsoft.com/office/drawing/2014/main" id="{599C4A05-2231-4696-8D67-6058F08555BC}"/>
              </a:ext>
            </a:extLst>
          </p:cNvPr>
          <p:cNvSpPr/>
          <p:nvPr/>
        </p:nvSpPr>
        <p:spPr>
          <a:xfrm rot="10800000" flipH="1">
            <a:off x="1381125" y="8950268"/>
            <a:ext cx="557044" cy="476596"/>
          </a:xfrm>
          <a:prstGeom prst="bentArrow">
            <a:avLst>
              <a:gd name="adj1" fmla="val 25000"/>
              <a:gd name="adj2" fmla="val 2200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角丸四角形吹き出し 33">
            <a:extLst>
              <a:ext uri="{FF2B5EF4-FFF2-40B4-BE49-F238E27FC236}">
                <a16:creationId xmlns:a16="http://schemas.microsoft.com/office/drawing/2014/main" id="{1A2D0FCC-A9BF-4FA1-9713-52483C7BE765}"/>
              </a:ext>
            </a:extLst>
          </p:cNvPr>
          <p:cNvSpPr/>
          <p:nvPr/>
        </p:nvSpPr>
        <p:spPr>
          <a:xfrm>
            <a:off x="2379493" y="2918400"/>
            <a:ext cx="1609006" cy="827321"/>
          </a:xfrm>
          <a:prstGeom prst="wedgeRoundRectCallout">
            <a:avLst>
              <a:gd name="adj1" fmla="val -73268"/>
              <a:gd name="adj2" fmla="val 43313"/>
              <a:gd name="adj3" fmla="val 16667"/>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現調</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施工（確定）</a:t>
            </a:r>
            <a:b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に確定物件が表示されます。</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148">
            <a:extLst>
              <a:ext uri="{FF2B5EF4-FFF2-40B4-BE49-F238E27FC236}">
                <a16:creationId xmlns:a16="http://schemas.microsoft.com/office/drawing/2014/main" id="{795BB66E-2778-41C6-ADC6-BF96970B2FC4}"/>
              </a:ext>
            </a:extLst>
          </p:cNvPr>
          <p:cNvSpPr txBox="1"/>
          <p:nvPr/>
        </p:nvSpPr>
        <p:spPr>
          <a:xfrm>
            <a:off x="-12067" y="453796"/>
            <a:ext cx="4138797"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＞施工物件の 確定メール と </a:t>
            </a:r>
            <a:r>
              <a:rPr lang="ja-JP" altLang="en-US" b="1" dirty="0">
                <a:latin typeface="Meiryo UI" panose="020B0604030504040204" pitchFamily="50" charset="-128"/>
                <a:ea typeface="Meiryo UI" panose="020B0604030504040204" pitchFamily="50" charset="-128"/>
                <a:cs typeface="Meiryo UI" panose="020B0604030504040204" pitchFamily="50" charset="-128"/>
              </a:rPr>
              <a:t>発注メール と 電子契約メールに</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ついて</a:t>
            </a:r>
          </a:p>
        </p:txBody>
      </p:sp>
    </p:spTree>
    <p:extLst>
      <p:ext uri="{BB962C8B-B14F-4D97-AF65-F5344CB8AC3E}">
        <p14:creationId xmlns:p14="http://schemas.microsoft.com/office/powerpoint/2010/main" val="177953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8C05E6D6-EDD9-4637-BF86-DA427B62E3B7}"/>
              </a:ext>
            </a:extLst>
          </p:cNvPr>
          <p:cNvGrpSpPr/>
          <p:nvPr/>
        </p:nvGrpSpPr>
        <p:grpSpPr>
          <a:xfrm>
            <a:off x="137121" y="4544709"/>
            <a:ext cx="1691679" cy="2490424"/>
            <a:chOff x="137121" y="4460889"/>
            <a:chExt cx="1691679" cy="2490424"/>
          </a:xfrm>
        </p:grpSpPr>
        <p:pic>
          <p:nvPicPr>
            <p:cNvPr id="48" name="図 47">
              <a:extLst>
                <a:ext uri="{FF2B5EF4-FFF2-40B4-BE49-F238E27FC236}">
                  <a16:creationId xmlns:a16="http://schemas.microsoft.com/office/drawing/2014/main" id="{B3EE6249-5741-4ACC-8AE1-7EAD7B44A49E}"/>
                </a:ext>
              </a:extLst>
            </p:cNvPr>
            <p:cNvPicPr>
              <a:picLocks noChangeAspect="1"/>
            </p:cNvPicPr>
            <p:nvPr/>
          </p:nvPicPr>
          <p:blipFill rotWithShape="1">
            <a:blip r:embed="rId3"/>
            <a:srcRect l="5036" t="61737" r="7405" b="5924"/>
            <a:stretch/>
          </p:blipFill>
          <p:spPr>
            <a:xfrm>
              <a:off x="161871" y="5800744"/>
              <a:ext cx="1612960" cy="1150569"/>
            </a:xfrm>
            <a:prstGeom prst="rect">
              <a:avLst/>
            </a:prstGeom>
            <a:ln w="19050">
              <a:solidFill>
                <a:schemeClr val="tx1"/>
              </a:solidFill>
            </a:ln>
          </p:spPr>
        </p:pic>
        <p:pic>
          <p:nvPicPr>
            <p:cNvPr id="14" name="図 13">
              <a:extLst>
                <a:ext uri="{FF2B5EF4-FFF2-40B4-BE49-F238E27FC236}">
                  <a16:creationId xmlns:a16="http://schemas.microsoft.com/office/drawing/2014/main" id="{83E3F2D7-752A-4ACA-9635-9869D170E8C5}"/>
                </a:ext>
              </a:extLst>
            </p:cNvPr>
            <p:cNvPicPr>
              <a:picLocks noChangeAspect="1"/>
            </p:cNvPicPr>
            <p:nvPr/>
          </p:nvPicPr>
          <p:blipFill rotWithShape="1">
            <a:blip r:embed="rId3"/>
            <a:srcRect l="5036" t="15613" r="7405" b="46272"/>
            <a:stretch/>
          </p:blipFill>
          <p:spPr>
            <a:xfrm>
              <a:off x="160839" y="4460889"/>
              <a:ext cx="1613992" cy="1348986"/>
            </a:xfrm>
            <a:prstGeom prst="rect">
              <a:avLst/>
            </a:prstGeom>
            <a:ln w="19050">
              <a:solidFill>
                <a:schemeClr val="tx1"/>
              </a:solidFill>
            </a:ln>
          </p:spPr>
        </p:pic>
        <p:sp>
          <p:nvSpPr>
            <p:cNvPr id="54" name="正方形/長方形 53">
              <a:extLst>
                <a:ext uri="{FF2B5EF4-FFF2-40B4-BE49-F238E27FC236}">
                  <a16:creationId xmlns:a16="http://schemas.microsoft.com/office/drawing/2014/main" id="{CF1D7E01-8EDA-446E-99DC-3D2699008A87}"/>
                </a:ext>
              </a:extLst>
            </p:cNvPr>
            <p:cNvSpPr/>
            <p:nvPr/>
          </p:nvSpPr>
          <p:spPr>
            <a:xfrm>
              <a:off x="137121" y="5720596"/>
              <a:ext cx="1691679" cy="15117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a:extLst>
              <a:ext uri="{FF2B5EF4-FFF2-40B4-BE49-F238E27FC236}">
                <a16:creationId xmlns:a16="http://schemas.microsoft.com/office/drawing/2014/main" id="{A806DF36-3EAF-4F0E-9C31-5DE27A8396BA}"/>
              </a:ext>
            </a:extLst>
          </p:cNvPr>
          <p:cNvPicPr>
            <a:picLocks noChangeAspect="1"/>
          </p:cNvPicPr>
          <p:nvPr/>
        </p:nvPicPr>
        <p:blipFill rotWithShape="1">
          <a:blip r:embed="rId4"/>
          <a:srcRect l="3579" t="17082" r="5414" b="540"/>
          <a:stretch/>
        </p:blipFill>
        <p:spPr>
          <a:xfrm>
            <a:off x="2194708" y="1086232"/>
            <a:ext cx="1556111" cy="3106575"/>
          </a:xfrm>
          <a:prstGeom prst="rect">
            <a:avLst/>
          </a:prstGeom>
          <a:ln w="19050">
            <a:solidFill>
              <a:schemeClr val="tx1"/>
            </a:solidFill>
          </a:ln>
        </p:spPr>
      </p:pic>
      <p:grpSp>
        <p:nvGrpSpPr>
          <p:cNvPr id="13" name="グループ化 12">
            <a:extLst>
              <a:ext uri="{FF2B5EF4-FFF2-40B4-BE49-F238E27FC236}">
                <a16:creationId xmlns:a16="http://schemas.microsoft.com/office/drawing/2014/main" id="{8142AC1E-18E6-4B72-875F-0D460C9D6E6A}"/>
              </a:ext>
            </a:extLst>
          </p:cNvPr>
          <p:cNvGrpSpPr/>
          <p:nvPr/>
        </p:nvGrpSpPr>
        <p:grpSpPr>
          <a:xfrm>
            <a:off x="167082" y="1065920"/>
            <a:ext cx="1593607" cy="3126887"/>
            <a:chOff x="-1714655" y="3067049"/>
            <a:chExt cx="1593607" cy="3106575"/>
          </a:xfrm>
        </p:grpSpPr>
        <p:pic>
          <p:nvPicPr>
            <p:cNvPr id="6" name="図 5">
              <a:extLst>
                <a:ext uri="{FF2B5EF4-FFF2-40B4-BE49-F238E27FC236}">
                  <a16:creationId xmlns:a16="http://schemas.microsoft.com/office/drawing/2014/main" id="{7904B534-3754-477E-9A66-7B20B75CCD41}"/>
                </a:ext>
              </a:extLst>
            </p:cNvPr>
            <p:cNvPicPr>
              <a:picLocks noChangeAspect="1"/>
            </p:cNvPicPr>
            <p:nvPr/>
          </p:nvPicPr>
          <p:blipFill rotWithShape="1">
            <a:blip r:embed="rId5"/>
            <a:srcRect t="11539"/>
            <a:stretch/>
          </p:blipFill>
          <p:spPr>
            <a:xfrm>
              <a:off x="-1714655" y="3067049"/>
              <a:ext cx="1593607" cy="3106575"/>
            </a:xfrm>
            <a:prstGeom prst="rect">
              <a:avLst/>
            </a:prstGeom>
            <a:ln w="19050">
              <a:solidFill>
                <a:schemeClr val="tx1"/>
              </a:solidFill>
            </a:ln>
          </p:spPr>
        </p:pic>
        <p:sp>
          <p:nvSpPr>
            <p:cNvPr id="36" name="テキスト ボックス 1">
              <a:extLst>
                <a:ext uri="{FF2B5EF4-FFF2-40B4-BE49-F238E27FC236}">
                  <a16:creationId xmlns:a16="http://schemas.microsoft.com/office/drawing/2014/main" id="{25CB8F64-F1B2-4679-95A0-84B7C1AB2723}"/>
                </a:ext>
              </a:extLst>
            </p:cNvPr>
            <p:cNvSpPr txBox="1"/>
            <p:nvPr/>
          </p:nvSpPr>
          <p:spPr>
            <a:xfrm>
              <a:off x="-1567192" y="4715567"/>
              <a:ext cx="271081" cy="102538"/>
            </a:xfrm>
            <a:prstGeom prst="rect">
              <a:avLst/>
            </a:prstGeom>
            <a:solidFill>
              <a:schemeClr val="tx1">
                <a:lumMod val="50000"/>
                <a:lumOff val="50000"/>
                <a:alpha val="80000"/>
              </a:schemeClr>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41" name="テキスト ボックス 1">
              <a:extLst>
                <a:ext uri="{FF2B5EF4-FFF2-40B4-BE49-F238E27FC236}">
                  <a16:creationId xmlns:a16="http://schemas.microsoft.com/office/drawing/2014/main" id="{9B2C4295-6C92-4921-A54D-E9064C42BE57}"/>
                </a:ext>
              </a:extLst>
            </p:cNvPr>
            <p:cNvSpPr txBox="1"/>
            <p:nvPr/>
          </p:nvSpPr>
          <p:spPr>
            <a:xfrm>
              <a:off x="-706198" y="3248813"/>
              <a:ext cx="414222" cy="102538"/>
            </a:xfrm>
            <a:prstGeom prst="rect">
              <a:avLst/>
            </a:prstGeom>
            <a:solidFill>
              <a:schemeClr val="tx1">
                <a:lumMod val="50000"/>
                <a:lumOff val="50000"/>
                <a:alpha val="80000"/>
              </a:schemeClr>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grpSp>
      <p:sp>
        <p:nvSpPr>
          <p:cNvPr id="17" name="テキスト ボックス 16"/>
          <p:cNvSpPr txBox="1"/>
          <p:nvPr/>
        </p:nvSpPr>
        <p:spPr>
          <a:xfrm>
            <a:off x="4175857" y="768346"/>
            <a:ext cx="2682143" cy="8494633"/>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LIXIL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トータルサービス（施工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）様から「●●●」の確認依頼が届いています」タイトルのメールが配信。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電子契約メールを開いて、書類を確認するを押下する。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クラウドサイン使い方画面で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利用規約を確認し、利用規約に同意して書類を開くボタンを押す。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7.LTS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施工発注書の注文書と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請書画面が開いたら、画面を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スクロールし以下の書類を確認する。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・工事注文書</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・工事明細</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・工事注文請書</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書類内容に問題な無ければ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同意ボタンを押す。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全ての内容に問題無ければ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同意して確認完了を押下。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内容に問題がある場合はキャンセルを押下。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同意した場合は、締結完了メールと各書類の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データが配信されます。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．各種メールについて   ＞受注確認（施工）</a:t>
            </a:r>
          </a:p>
        </p:txBody>
      </p:sp>
      <p:sp>
        <p:nvSpPr>
          <p:cNvPr id="8" name="正方形/長方形 7"/>
          <p:cNvSpPr/>
          <p:nvPr/>
        </p:nvSpPr>
        <p:spPr>
          <a:xfrm>
            <a:off x="4091136" y="485610"/>
            <a:ext cx="2533502"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090398" y="463454"/>
            <a:ext cx="2533503" cy="307777"/>
          </a:xfrm>
          <a:prstGeom prst="rect">
            <a:avLst/>
          </a:prstGeom>
          <a:noFill/>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電子契約メール対応</a:t>
            </a:r>
          </a:p>
        </p:txBody>
      </p:sp>
      <p:cxnSp>
        <p:nvCxnSpPr>
          <p:cNvPr id="11" name="直線コネクタ 10"/>
          <p:cNvCxnSpPr>
            <a:cxnSpLocks/>
          </p:cNvCxnSpPr>
          <p:nvPr/>
        </p:nvCxnSpPr>
        <p:spPr>
          <a:xfrm>
            <a:off x="4142707" y="763750"/>
            <a:ext cx="33150" cy="9063267"/>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148">
            <a:extLst>
              <a:ext uri="{FF2B5EF4-FFF2-40B4-BE49-F238E27FC236}">
                <a16:creationId xmlns:a16="http://schemas.microsoft.com/office/drawing/2014/main" id="{0CED535E-E48F-473F-A21D-EB89D591B6D5}"/>
              </a:ext>
            </a:extLst>
          </p:cNvPr>
          <p:cNvSpPr txBox="1"/>
          <p:nvPr/>
        </p:nvSpPr>
        <p:spPr>
          <a:xfrm>
            <a:off x="3173" y="460146"/>
            <a:ext cx="2294787" cy="3184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電子契約（クラウドサイン）メール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下矢印 65">
            <a:extLst>
              <a:ext uri="{FF2B5EF4-FFF2-40B4-BE49-F238E27FC236}">
                <a16:creationId xmlns:a16="http://schemas.microsoft.com/office/drawing/2014/main" id="{65C654AF-C201-4755-9C79-3FA56C64B0F1}"/>
              </a:ext>
            </a:extLst>
          </p:cNvPr>
          <p:cNvSpPr/>
          <p:nvPr/>
        </p:nvSpPr>
        <p:spPr>
          <a:xfrm rot="10800000">
            <a:off x="2803052" y="2327909"/>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2" name="下矢印 65">
            <a:extLst>
              <a:ext uri="{FF2B5EF4-FFF2-40B4-BE49-F238E27FC236}">
                <a16:creationId xmlns:a16="http://schemas.microsoft.com/office/drawing/2014/main" id="{5D6F5404-7958-4EB6-B9E0-5A3E2B7FAC23}"/>
              </a:ext>
            </a:extLst>
          </p:cNvPr>
          <p:cNvSpPr/>
          <p:nvPr/>
        </p:nvSpPr>
        <p:spPr>
          <a:xfrm>
            <a:off x="1363899" y="6409423"/>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6" name="吹き出し: 線 65">
            <a:extLst>
              <a:ext uri="{FF2B5EF4-FFF2-40B4-BE49-F238E27FC236}">
                <a16:creationId xmlns:a16="http://schemas.microsoft.com/office/drawing/2014/main" id="{A381F4B7-23D3-42CC-8992-7158F408F5E0}"/>
              </a:ext>
            </a:extLst>
          </p:cNvPr>
          <p:cNvSpPr/>
          <p:nvPr/>
        </p:nvSpPr>
        <p:spPr>
          <a:xfrm>
            <a:off x="3279934" y="719972"/>
            <a:ext cx="484095" cy="276742"/>
          </a:xfrm>
          <a:prstGeom prst="borderCallout1">
            <a:avLst>
              <a:gd name="adj1" fmla="val 18750"/>
              <a:gd name="adj2" fmla="val -8333"/>
              <a:gd name="adj3" fmla="val 137035"/>
              <a:gd name="adj4" fmla="val -6644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６</a:t>
            </a:r>
            <a:endParaRPr kumimoji="1" lang="en-US" altLang="ja-JP" sz="1400" b="1" dirty="0">
              <a:solidFill>
                <a:srgbClr val="FF0000"/>
              </a:solidFill>
            </a:endParaRPr>
          </a:p>
        </p:txBody>
      </p:sp>
      <p:sp>
        <p:nvSpPr>
          <p:cNvPr id="68" name="吹き出し: 線 67">
            <a:extLst>
              <a:ext uri="{FF2B5EF4-FFF2-40B4-BE49-F238E27FC236}">
                <a16:creationId xmlns:a16="http://schemas.microsoft.com/office/drawing/2014/main" id="{B96BF3B1-AE16-4CC3-8596-A45302396BAE}"/>
              </a:ext>
            </a:extLst>
          </p:cNvPr>
          <p:cNvSpPr/>
          <p:nvPr/>
        </p:nvSpPr>
        <p:spPr>
          <a:xfrm flipH="1">
            <a:off x="132535" y="719972"/>
            <a:ext cx="484095" cy="276742"/>
          </a:xfrm>
          <a:prstGeom prst="borderCallout1">
            <a:avLst>
              <a:gd name="adj1" fmla="val 18750"/>
              <a:gd name="adj2" fmla="val -8333"/>
              <a:gd name="adj3" fmla="val 134970"/>
              <a:gd name="adj4" fmla="val -6585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５</a:t>
            </a:r>
            <a:endParaRPr kumimoji="1" lang="en-US" altLang="ja-JP" sz="1400" b="1" dirty="0">
              <a:solidFill>
                <a:srgbClr val="FF0000"/>
              </a:solidFill>
            </a:endParaRPr>
          </a:p>
        </p:txBody>
      </p:sp>
      <p:sp>
        <p:nvSpPr>
          <p:cNvPr id="39" name="下矢印 65">
            <a:extLst>
              <a:ext uri="{FF2B5EF4-FFF2-40B4-BE49-F238E27FC236}">
                <a16:creationId xmlns:a16="http://schemas.microsoft.com/office/drawing/2014/main" id="{F222EE1A-8153-47F7-8EBD-AD31E7FCD343}"/>
              </a:ext>
            </a:extLst>
          </p:cNvPr>
          <p:cNvSpPr/>
          <p:nvPr/>
        </p:nvSpPr>
        <p:spPr>
          <a:xfrm rot="10800000">
            <a:off x="805067" y="3834606"/>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正方形/長方形 42">
            <a:extLst>
              <a:ext uri="{FF2B5EF4-FFF2-40B4-BE49-F238E27FC236}">
                <a16:creationId xmlns:a16="http://schemas.microsoft.com/office/drawing/2014/main" id="{8FF1F069-CE73-478B-8D4B-0FF91463A176}"/>
              </a:ext>
            </a:extLst>
          </p:cNvPr>
          <p:cNvSpPr/>
          <p:nvPr/>
        </p:nvSpPr>
        <p:spPr>
          <a:xfrm>
            <a:off x="99433" y="3364322"/>
            <a:ext cx="1729367" cy="4299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4" name="正方形/長方形 43">
            <a:extLst>
              <a:ext uri="{FF2B5EF4-FFF2-40B4-BE49-F238E27FC236}">
                <a16:creationId xmlns:a16="http://schemas.microsoft.com/office/drawing/2014/main" id="{85D37FBC-0885-4071-932C-C8A411456EFD}"/>
              </a:ext>
            </a:extLst>
          </p:cNvPr>
          <p:cNvSpPr/>
          <p:nvPr/>
        </p:nvSpPr>
        <p:spPr>
          <a:xfrm>
            <a:off x="2138480" y="2009394"/>
            <a:ext cx="1669098" cy="2840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5" name="正方形/長方形 44">
            <a:extLst>
              <a:ext uri="{FF2B5EF4-FFF2-40B4-BE49-F238E27FC236}">
                <a16:creationId xmlns:a16="http://schemas.microsoft.com/office/drawing/2014/main" id="{FDC5765E-31A7-4934-B476-8DB3745BAD58}"/>
              </a:ext>
            </a:extLst>
          </p:cNvPr>
          <p:cNvSpPr/>
          <p:nvPr/>
        </p:nvSpPr>
        <p:spPr>
          <a:xfrm>
            <a:off x="2138480" y="1801247"/>
            <a:ext cx="566620" cy="1436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6" name="下矢印 209">
            <a:extLst>
              <a:ext uri="{FF2B5EF4-FFF2-40B4-BE49-F238E27FC236}">
                <a16:creationId xmlns:a16="http://schemas.microsoft.com/office/drawing/2014/main" id="{A39EF021-E073-4DCA-A4CE-761F1794EF7C}"/>
              </a:ext>
            </a:extLst>
          </p:cNvPr>
          <p:cNvSpPr/>
          <p:nvPr/>
        </p:nvSpPr>
        <p:spPr>
          <a:xfrm rot="16200000">
            <a:off x="1800215" y="2377333"/>
            <a:ext cx="353064" cy="504060"/>
          </a:xfrm>
          <a:prstGeom prst="down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0" name="吹き出し: 線 69">
            <a:extLst>
              <a:ext uri="{FF2B5EF4-FFF2-40B4-BE49-F238E27FC236}">
                <a16:creationId xmlns:a16="http://schemas.microsoft.com/office/drawing/2014/main" id="{A1F4A580-2A5E-4C99-9D26-036CAFE5B6EB}"/>
              </a:ext>
            </a:extLst>
          </p:cNvPr>
          <p:cNvSpPr/>
          <p:nvPr/>
        </p:nvSpPr>
        <p:spPr>
          <a:xfrm>
            <a:off x="1970857" y="4840642"/>
            <a:ext cx="484095" cy="276742"/>
          </a:xfrm>
          <a:prstGeom prst="borderCallout1">
            <a:avLst>
              <a:gd name="adj1" fmla="val 18750"/>
              <a:gd name="adj2" fmla="val -8333"/>
              <a:gd name="adj3" fmla="val 240290"/>
              <a:gd name="adj4" fmla="val -10087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７</a:t>
            </a:r>
            <a:endParaRPr kumimoji="1" lang="en-US" altLang="ja-JP" sz="1400" b="1" dirty="0">
              <a:solidFill>
                <a:srgbClr val="FF0000"/>
              </a:solidFill>
            </a:endParaRPr>
          </a:p>
        </p:txBody>
      </p:sp>
      <p:sp>
        <p:nvSpPr>
          <p:cNvPr id="59" name="正方形/長方形 58">
            <a:extLst>
              <a:ext uri="{FF2B5EF4-FFF2-40B4-BE49-F238E27FC236}">
                <a16:creationId xmlns:a16="http://schemas.microsoft.com/office/drawing/2014/main" id="{98770474-ADF0-4F8C-8AEF-EA6B7CB6A989}"/>
              </a:ext>
            </a:extLst>
          </p:cNvPr>
          <p:cNvSpPr/>
          <p:nvPr/>
        </p:nvSpPr>
        <p:spPr>
          <a:xfrm>
            <a:off x="1175539" y="6731419"/>
            <a:ext cx="653261" cy="3610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矢印: 上向き折線 14">
            <a:extLst>
              <a:ext uri="{FF2B5EF4-FFF2-40B4-BE49-F238E27FC236}">
                <a16:creationId xmlns:a16="http://schemas.microsoft.com/office/drawing/2014/main" id="{2136366E-320A-4E2D-920E-235F4DF19F52}"/>
              </a:ext>
            </a:extLst>
          </p:cNvPr>
          <p:cNvSpPr/>
          <p:nvPr/>
        </p:nvSpPr>
        <p:spPr>
          <a:xfrm rot="16200000" flipH="1">
            <a:off x="1828718" y="4112297"/>
            <a:ext cx="566903" cy="681451"/>
          </a:xfrm>
          <a:prstGeom prst="bentUpArrow">
            <a:avLst>
              <a:gd name="adj1" fmla="val 23882"/>
              <a:gd name="adj2" fmla="val 25000"/>
              <a:gd name="adj3" fmla="val 3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87">
            <a:extLst>
              <a:ext uri="{FF2B5EF4-FFF2-40B4-BE49-F238E27FC236}">
                <a16:creationId xmlns:a16="http://schemas.microsoft.com/office/drawing/2014/main" id="{273E420B-4868-4CD9-ABAD-31095D096343}"/>
              </a:ext>
            </a:extLst>
          </p:cNvPr>
          <p:cNvSpPr txBox="1"/>
          <p:nvPr/>
        </p:nvSpPr>
        <p:spPr>
          <a:xfrm>
            <a:off x="2906391" y="1334907"/>
            <a:ext cx="907350" cy="276742"/>
          </a:xfrm>
          <a:prstGeom prst="wedgeRoundRectCallout">
            <a:avLst>
              <a:gd name="adj1" fmla="val -72106"/>
              <a:gd name="adj2" fmla="val 120033"/>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利用規約</a:t>
            </a:r>
          </a:p>
        </p:txBody>
      </p:sp>
      <p:grpSp>
        <p:nvGrpSpPr>
          <p:cNvPr id="19" name="グループ化 18">
            <a:extLst>
              <a:ext uri="{FF2B5EF4-FFF2-40B4-BE49-F238E27FC236}">
                <a16:creationId xmlns:a16="http://schemas.microsoft.com/office/drawing/2014/main" id="{3F57724C-B28B-42E2-B91B-258C51A1C681}"/>
              </a:ext>
            </a:extLst>
          </p:cNvPr>
          <p:cNvGrpSpPr/>
          <p:nvPr/>
        </p:nvGrpSpPr>
        <p:grpSpPr>
          <a:xfrm>
            <a:off x="779143" y="7510483"/>
            <a:ext cx="2584611" cy="1941626"/>
            <a:chOff x="687703" y="7365703"/>
            <a:chExt cx="2584611" cy="1941626"/>
          </a:xfrm>
        </p:grpSpPr>
        <p:pic>
          <p:nvPicPr>
            <p:cNvPr id="18" name="図 17">
              <a:extLst>
                <a:ext uri="{FF2B5EF4-FFF2-40B4-BE49-F238E27FC236}">
                  <a16:creationId xmlns:a16="http://schemas.microsoft.com/office/drawing/2014/main" id="{5051A66A-75E4-453D-AF1D-912B1743F371}"/>
                </a:ext>
              </a:extLst>
            </p:cNvPr>
            <p:cNvPicPr>
              <a:picLocks noChangeAspect="1"/>
            </p:cNvPicPr>
            <p:nvPr/>
          </p:nvPicPr>
          <p:blipFill rotWithShape="1">
            <a:blip r:embed="rId6"/>
            <a:srcRect l="3192" t="60707" r="3493" b="1352"/>
            <a:stretch/>
          </p:blipFill>
          <p:spPr>
            <a:xfrm>
              <a:off x="710563" y="7453170"/>
              <a:ext cx="2533503" cy="1854159"/>
            </a:xfrm>
            <a:prstGeom prst="rect">
              <a:avLst/>
            </a:prstGeom>
            <a:ln w="19050">
              <a:solidFill>
                <a:schemeClr val="tx1"/>
              </a:solidFill>
            </a:ln>
          </p:spPr>
        </p:pic>
        <p:sp>
          <p:nvSpPr>
            <p:cNvPr id="61" name="正方形/長方形 60">
              <a:extLst>
                <a:ext uri="{FF2B5EF4-FFF2-40B4-BE49-F238E27FC236}">
                  <a16:creationId xmlns:a16="http://schemas.microsoft.com/office/drawing/2014/main" id="{50E73D0A-7356-4D79-8D93-C3FF92F2E3C9}"/>
                </a:ext>
              </a:extLst>
            </p:cNvPr>
            <p:cNvSpPr/>
            <p:nvPr/>
          </p:nvSpPr>
          <p:spPr>
            <a:xfrm>
              <a:off x="687703" y="7365703"/>
              <a:ext cx="2584611" cy="9571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吹き出し: 線 73">
            <a:extLst>
              <a:ext uri="{FF2B5EF4-FFF2-40B4-BE49-F238E27FC236}">
                <a16:creationId xmlns:a16="http://schemas.microsoft.com/office/drawing/2014/main" id="{8A84C6D7-E8F7-407F-8549-060DE32E48A1}"/>
              </a:ext>
            </a:extLst>
          </p:cNvPr>
          <p:cNvSpPr/>
          <p:nvPr/>
        </p:nvSpPr>
        <p:spPr>
          <a:xfrm flipH="1">
            <a:off x="137121" y="7267496"/>
            <a:ext cx="524613" cy="276742"/>
          </a:xfrm>
          <a:prstGeom prst="borderCallout1">
            <a:avLst>
              <a:gd name="adj1" fmla="val 18750"/>
              <a:gd name="adj2" fmla="val -8333"/>
              <a:gd name="adj3" fmla="val 174895"/>
              <a:gd name="adj4" fmla="val -6637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８</a:t>
            </a:r>
            <a:endParaRPr kumimoji="1" lang="en-US" altLang="ja-JP" sz="1400" b="1" dirty="0">
              <a:solidFill>
                <a:srgbClr val="FF0000"/>
              </a:solidFill>
            </a:endParaRPr>
          </a:p>
        </p:txBody>
      </p:sp>
      <p:sp>
        <p:nvSpPr>
          <p:cNvPr id="77" name="下矢印 209">
            <a:extLst>
              <a:ext uri="{FF2B5EF4-FFF2-40B4-BE49-F238E27FC236}">
                <a16:creationId xmlns:a16="http://schemas.microsoft.com/office/drawing/2014/main" id="{FAE9723F-AE11-462C-AA48-E5355A9F626D}"/>
              </a:ext>
            </a:extLst>
          </p:cNvPr>
          <p:cNvSpPr/>
          <p:nvPr/>
        </p:nvSpPr>
        <p:spPr>
          <a:xfrm>
            <a:off x="1292403" y="7171499"/>
            <a:ext cx="353064" cy="504060"/>
          </a:xfrm>
          <a:prstGeom prst="down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8" name="角丸四角形吹き出し 33">
            <a:extLst>
              <a:ext uri="{FF2B5EF4-FFF2-40B4-BE49-F238E27FC236}">
                <a16:creationId xmlns:a16="http://schemas.microsoft.com/office/drawing/2014/main" id="{DA0FB1A5-408C-4367-83C0-D40EED642D68}"/>
              </a:ext>
            </a:extLst>
          </p:cNvPr>
          <p:cNvSpPr/>
          <p:nvPr/>
        </p:nvSpPr>
        <p:spPr>
          <a:xfrm>
            <a:off x="1970857" y="5243883"/>
            <a:ext cx="1609006" cy="1150569"/>
          </a:xfrm>
          <a:prstGeom prst="wedgeRoundRectCallout">
            <a:avLst>
              <a:gd name="adj1" fmla="val -67111"/>
              <a:gd name="adj2" fmla="val 3012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画面をスクロールして</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以下の資料を確認。</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・工事注文書</a:t>
            </a: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・工事明細</a:t>
            </a: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・工事注文請書</a:t>
            </a:r>
          </a:p>
          <a:p>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a:extLst>
              <a:ext uri="{FF2B5EF4-FFF2-40B4-BE49-F238E27FC236}">
                <a16:creationId xmlns:a16="http://schemas.microsoft.com/office/drawing/2014/main" id="{68909108-08B0-4726-B025-F6BC93C42F5D}"/>
              </a:ext>
            </a:extLst>
          </p:cNvPr>
          <p:cNvSpPr/>
          <p:nvPr/>
        </p:nvSpPr>
        <p:spPr>
          <a:xfrm>
            <a:off x="2332151" y="8568950"/>
            <a:ext cx="1054926" cy="3610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0" name="下矢印 65">
            <a:extLst>
              <a:ext uri="{FF2B5EF4-FFF2-40B4-BE49-F238E27FC236}">
                <a16:creationId xmlns:a16="http://schemas.microsoft.com/office/drawing/2014/main" id="{DF89C9C9-87A6-46F2-9583-36E7DC6C6839}"/>
              </a:ext>
            </a:extLst>
          </p:cNvPr>
          <p:cNvSpPr/>
          <p:nvPr/>
        </p:nvSpPr>
        <p:spPr>
          <a:xfrm rot="5400000">
            <a:off x="3417600" y="8586388"/>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1" name="角丸四角形吹き出し 33">
            <a:extLst>
              <a:ext uri="{FF2B5EF4-FFF2-40B4-BE49-F238E27FC236}">
                <a16:creationId xmlns:a16="http://schemas.microsoft.com/office/drawing/2014/main" id="{F1295168-E252-47B8-BC1D-B7C96F20DD81}"/>
              </a:ext>
            </a:extLst>
          </p:cNvPr>
          <p:cNvSpPr/>
          <p:nvPr/>
        </p:nvSpPr>
        <p:spPr>
          <a:xfrm>
            <a:off x="68892" y="9099131"/>
            <a:ext cx="1383462" cy="675219"/>
          </a:xfrm>
          <a:prstGeom prst="wedgeRoundRectCallout">
            <a:avLst>
              <a:gd name="adj1" fmla="val 53512"/>
              <a:gd name="adj2" fmla="val -81594"/>
              <a:gd name="adj3" fmla="val 16667"/>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問題がある場合は</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キャンセルボタンを</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押す。</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7761450"/>
      </p:ext>
    </p:extLst>
  </p:cSld>
  <p:clrMapOvr>
    <a:masterClrMapping/>
  </p:clrMapOvr>
</p:sld>
</file>

<file path=ppt/theme/theme1.xml><?xml version="1.0" encoding="utf-8"?>
<a:theme xmlns:a="http://schemas.openxmlformats.org/drawingml/2006/main" name="title">
  <a:themeElements>
    <a:clrScheme name="LIXIL">
      <a:dk1>
        <a:srgbClr val="000000"/>
      </a:dk1>
      <a:lt1>
        <a:srgbClr val="FFFFFF"/>
      </a:lt1>
      <a:dk2>
        <a:srgbClr val="54585A"/>
      </a:dk2>
      <a:lt2>
        <a:srgbClr val="DCD7C3"/>
      </a:lt2>
      <a:accent1>
        <a:srgbClr val="E75400"/>
      </a:accent1>
      <a:accent2>
        <a:srgbClr val="0671B8"/>
      </a:accent2>
      <a:accent3>
        <a:srgbClr val="00AAAA"/>
      </a:accent3>
      <a:accent4>
        <a:srgbClr val="89BD28"/>
      </a:accent4>
      <a:accent5>
        <a:srgbClr val="A43F78"/>
      </a:accent5>
      <a:accent6>
        <a:srgbClr val="ADA29A"/>
      </a:accent6>
      <a:hlink>
        <a:srgbClr val="00376B"/>
      </a:hlink>
      <a:folHlink>
        <a:srgbClr val="6F2562"/>
      </a:folHlink>
    </a:clrScheme>
    <a:fontScheme name="Meiryo">
      <a:majorFont>
        <a:latin typeface="Calibri"/>
        <a:ea typeface="メイリオ"/>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25981</TotalTime>
  <Words>2149</Words>
  <Application>Microsoft Office PowerPoint</Application>
  <PresentationFormat>A4 210 x 297 mm</PresentationFormat>
  <Paragraphs>261</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4</vt:i4>
      </vt:variant>
      <vt:variant>
        <vt:lpstr>スライド タイトル</vt:lpstr>
      </vt:variant>
      <vt:variant>
        <vt:i4>7</vt:i4>
      </vt:variant>
    </vt:vector>
  </HeadingPairs>
  <TitlesOfParts>
    <vt:vector size="17" baseType="lpstr">
      <vt:lpstr>BIZ UDPゴシック</vt:lpstr>
      <vt:lpstr>Meiryo UI</vt:lpstr>
      <vt:lpstr>ＭＳ Ｐゴシック</vt:lpstr>
      <vt:lpstr>メイリオ</vt:lpstr>
      <vt:lpstr>Arial</vt:lpstr>
      <vt:lpstr>Calibri</vt:lpstr>
      <vt:lpstr>title</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AXIS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hiroyasu.fukaya@lixil.com;eiji.usui@lixil.com;noriyuki.beppu@lixil.com</dc:creator>
  <cp:lastModifiedBy>山田 大介(Daisuke Yamada)</cp:lastModifiedBy>
  <cp:revision>1367</cp:revision>
  <cp:lastPrinted>2020-03-13T09:23:00Z</cp:lastPrinted>
  <dcterms:created xsi:type="dcterms:W3CDTF">2015-12-28T02:19:13Z</dcterms:created>
  <dcterms:modified xsi:type="dcterms:W3CDTF">2023-09-05T03:51:03Z</dcterms:modified>
</cp:coreProperties>
</file>