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755" r:id="rId2"/>
    <p:sldMasterId id="2147483743" r:id="rId3"/>
    <p:sldMasterId id="2147483751" r:id="rId4"/>
    <p:sldMasterId id="2147483753" r:id="rId5"/>
  </p:sldMasterIdLst>
  <p:notesMasterIdLst>
    <p:notesMasterId r:id="rId17"/>
  </p:notesMasterIdLst>
  <p:handoutMasterIdLst>
    <p:handoutMasterId r:id="rId18"/>
  </p:handoutMasterIdLst>
  <p:sldIdLst>
    <p:sldId id="256" r:id="rId6"/>
    <p:sldId id="419" r:id="rId7"/>
    <p:sldId id="426" r:id="rId8"/>
    <p:sldId id="431" r:id="rId9"/>
    <p:sldId id="430" r:id="rId10"/>
    <p:sldId id="428" r:id="rId11"/>
    <p:sldId id="424" r:id="rId12"/>
    <p:sldId id="429" r:id="rId13"/>
    <p:sldId id="367" r:id="rId14"/>
    <p:sldId id="427" r:id="rId15"/>
    <p:sldId id="406" r:id="rId16"/>
  </p:sldIdLst>
  <p:sldSz cx="6858000" cy="9906000" type="A4"/>
  <p:notesSz cx="9866313" cy="67357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1BA4546-A611-CC46-8B2D-0AF9742F4DEB}">
          <p14:sldIdLst/>
        </p14:section>
        <p14:section name="タイトルなしのセクション" id="{383D345E-ACB1-4A09-9D16-CDE12EC255C9}">
          <p14:sldIdLst>
            <p14:sldId id="256"/>
            <p14:sldId id="419"/>
            <p14:sldId id="426"/>
            <p14:sldId id="431"/>
            <p14:sldId id="430"/>
            <p14:sldId id="428"/>
            <p14:sldId id="424"/>
            <p14:sldId id="429"/>
            <p14:sldId id="367"/>
            <p14:sldId id="427"/>
            <p14:sldId id="406"/>
          </p14:sldIdLst>
        </p14:section>
      </p14:sectionLst>
    </p:ext>
    <p:ext uri="{EFAFB233-063F-42B5-8137-9DF3F51BA10A}">
      <p15:sldGuideLst xmlns:p15="http://schemas.microsoft.com/office/powerpoint/2012/main">
        <p15:guide id="1" orient="horz" pos="3124">
          <p15:clr>
            <a:srgbClr val="A4A3A4"/>
          </p15:clr>
        </p15:guide>
        <p15:guide id="2" pos="2160">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99"/>
    <a:srgbClr val="0066FF"/>
    <a:srgbClr val="25C1A7"/>
    <a:srgbClr val="3BD9BF"/>
    <a:srgbClr val="0099FF"/>
    <a:srgbClr val="CCFFFF"/>
    <a:srgbClr val="66FFFF"/>
    <a:srgbClr val="008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0630" autoAdjust="0"/>
  </p:normalViewPr>
  <p:slideViewPr>
    <p:cSldViewPr snapToGrid="0" snapToObjects="1">
      <p:cViewPr varScale="1">
        <p:scale>
          <a:sx n="54" d="100"/>
          <a:sy n="54" d="100"/>
        </p:scale>
        <p:origin x="1848" y="84"/>
      </p:cViewPr>
      <p:guideLst>
        <p:guide orient="horz" pos="312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182" y="84"/>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25" tIns="45713" rIns="91425" bIns="45713" rtlCol="0"/>
          <a:lstStyle>
            <a:lvl1pPr algn="r">
              <a:defRPr sz="1200"/>
            </a:lvl1pPr>
          </a:lstStyle>
          <a:p>
            <a:fld id="{20035092-339D-6A4A-B994-FAFF13AFFBB9}" type="datetime1">
              <a:rPr kumimoji="1" lang="ja-JP" altLang="en-US" smtClean="0"/>
              <a:t>2023/9/5</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25" tIns="45713" rIns="91425" bIns="45713" rtlCol="0" anchor="b"/>
          <a:lstStyle>
            <a:lvl1pPr algn="r">
              <a:defRPr sz="1200"/>
            </a:lvl1pPr>
          </a:lstStyle>
          <a:p>
            <a:fld id="{3F0144D7-931A-D04E-A9B2-DD593807F171}" type="slidenum">
              <a:rPr kumimoji="1" lang="ja-JP" altLang="en-US" smtClean="0"/>
              <a:t>‹#›</a:t>
            </a:fld>
            <a:endParaRPr kumimoji="1" lang="ja-JP" altLang="en-US"/>
          </a:p>
        </p:txBody>
      </p:sp>
    </p:spTree>
    <p:extLst>
      <p:ext uri="{BB962C8B-B14F-4D97-AF65-F5344CB8AC3E}">
        <p14:creationId xmlns:p14="http://schemas.microsoft.com/office/powerpoint/2010/main" val="310190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1"/>
            <a:ext cx="4275402" cy="336788"/>
          </a:xfrm>
          <a:prstGeom prst="rect">
            <a:avLst/>
          </a:prstGeom>
        </p:spPr>
        <p:txBody>
          <a:bodyPr vert="horz" lIns="91425" tIns="45713" rIns="91425" bIns="45713" rtlCol="0"/>
          <a:lstStyle>
            <a:lvl1pPr algn="r">
              <a:defRPr sz="1200"/>
            </a:lvl1pPr>
          </a:lstStyle>
          <a:p>
            <a:fld id="{D49CEAFA-150D-DD4F-A3C3-4AA66C0B6044}" type="datetime1">
              <a:rPr kumimoji="1" lang="ja-JP" altLang="en-US" smtClean="0"/>
              <a:t>2023/9/5</a:t>
            </a:fld>
            <a:endParaRPr kumimoji="1" lang="ja-JP" altLang="en-US"/>
          </a:p>
        </p:txBody>
      </p:sp>
      <p:sp>
        <p:nvSpPr>
          <p:cNvPr id="4" name="スライド イメージ プレースホルダー 3"/>
          <p:cNvSpPr>
            <a:spLocks noGrp="1" noRot="1" noChangeAspect="1"/>
          </p:cNvSpPr>
          <p:nvPr>
            <p:ph type="sldImg" idx="2"/>
          </p:nvPr>
        </p:nvSpPr>
        <p:spPr>
          <a:xfrm>
            <a:off x="4059238" y="504825"/>
            <a:ext cx="1747837" cy="2525713"/>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7"/>
            <a:ext cx="4275402" cy="336788"/>
          </a:xfrm>
          <a:prstGeom prst="rect">
            <a:avLst/>
          </a:prstGeom>
        </p:spPr>
        <p:txBody>
          <a:bodyPr vert="horz" lIns="91425" tIns="45713" rIns="91425" bIns="45713" rtlCol="0" anchor="b"/>
          <a:lstStyle>
            <a:lvl1pPr algn="r">
              <a:defRPr sz="1200"/>
            </a:lvl1pPr>
          </a:lstStyle>
          <a:p>
            <a:fld id="{57CC4007-BE06-8F47-B5D4-21D109280C1D}" type="slidenum">
              <a:rPr kumimoji="1" lang="ja-JP" altLang="en-US" smtClean="0"/>
              <a:t>‹#›</a:t>
            </a:fld>
            <a:endParaRPr kumimoji="1" lang="ja-JP" altLang="en-US"/>
          </a:p>
        </p:txBody>
      </p:sp>
    </p:spTree>
    <p:extLst>
      <p:ext uri="{BB962C8B-B14F-4D97-AF65-F5344CB8AC3E}">
        <p14:creationId xmlns:p14="http://schemas.microsoft.com/office/powerpoint/2010/main" val="3209704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0</a:t>
            </a:fld>
            <a:endParaRPr kumimoji="1" lang="ja-JP" altLang="en-US"/>
          </a:p>
        </p:txBody>
      </p:sp>
    </p:spTree>
    <p:extLst>
      <p:ext uri="{BB962C8B-B14F-4D97-AF65-F5344CB8AC3E}">
        <p14:creationId xmlns:p14="http://schemas.microsoft.com/office/powerpoint/2010/main" val="250958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応募した内容の変更を行う場合は、変更したい応募情報の箇所を変更。例えば ○ → </a:t>
            </a:r>
            <a:r>
              <a:rPr kumimoji="1" lang="en-US" altLang="ja-JP" dirty="0"/>
              <a:t>× </a:t>
            </a:r>
            <a:r>
              <a:rPr kumimoji="1" lang="ja-JP" altLang="en-US" dirty="0"/>
              <a:t>に変更。</a:t>
            </a:r>
          </a:p>
          <a:p>
            <a:r>
              <a:rPr kumimoji="1" lang="ja-JP" altLang="en-US" dirty="0"/>
              <a:t>応募を修正するボタンを押すことにより修正完了。</a:t>
            </a:r>
            <a:endParaRPr kumimoji="1" lang="en-US" altLang="ja-JP" dirty="0"/>
          </a:p>
          <a:p>
            <a:endParaRPr kumimoji="1" lang="en-US" altLang="ja-JP" dirty="0"/>
          </a:p>
          <a:p>
            <a:r>
              <a:rPr kumimoji="1" lang="ja-JP" altLang="en-US" dirty="0"/>
              <a:t>応募を取消しする場合は、応募情報を全て</a:t>
            </a:r>
            <a:r>
              <a:rPr kumimoji="1" lang="en-US" altLang="ja-JP" dirty="0"/>
              <a:t>×</a:t>
            </a:r>
            <a:r>
              <a:rPr kumimoji="1" lang="ja-JP" altLang="en-US" dirty="0"/>
              <a:t>に変更。応募を修正するボタンを押すことにより取消完了です。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9</a:t>
            </a:fld>
            <a:endParaRPr kumimoji="1" lang="ja-JP" altLang="en-US"/>
          </a:p>
        </p:txBody>
      </p:sp>
    </p:spTree>
    <p:extLst>
      <p:ext uri="{BB962C8B-B14F-4D97-AF65-F5344CB8AC3E}">
        <p14:creationId xmlns:p14="http://schemas.microsoft.com/office/powerpoint/2010/main" val="245469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59238" y="504825"/>
            <a:ext cx="1747837" cy="25257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CC4007-BE06-8F47-B5D4-21D109280C1D}" type="slidenum">
              <a:rPr kumimoji="1" lang="ja-JP" altLang="en-US" smtClean="0"/>
              <a:t>10</a:t>
            </a:fld>
            <a:endParaRPr kumimoji="1" lang="ja-JP" altLang="en-US" dirty="0"/>
          </a:p>
        </p:txBody>
      </p:sp>
    </p:spTree>
    <p:extLst>
      <p:ext uri="{BB962C8B-B14F-4D97-AF65-F5344CB8AC3E}">
        <p14:creationId xmlns:p14="http://schemas.microsoft.com/office/powerpoint/2010/main" val="396818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クラマのマイページの初期設定について説明します。</a:t>
            </a:r>
            <a:endParaRPr kumimoji="1" lang="en-US" altLang="ja-JP" dirty="0"/>
          </a:p>
          <a:p>
            <a:r>
              <a:rPr kumimoji="1" lang="ja-JP" altLang="en-US" dirty="0"/>
              <a:t>ノーリプライ、アットマーク、クラマ、ドット、アップス、ドット、リクシルのアドレスから送信されている リクシル、ジェイエス、アカウント発行のご連絡です。という件名のメールを開いてください。</a:t>
            </a:r>
            <a:endParaRPr kumimoji="1" lang="en-US" altLang="ja-JP" dirty="0"/>
          </a:p>
          <a:p>
            <a:r>
              <a:rPr kumimoji="1" lang="ja-JP" altLang="en-US" dirty="0"/>
              <a:t>丸１の</a:t>
            </a:r>
            <a:r>
              <a:rPr kumimoji="1" lang="en-US" altLang="ja-JP" dirty="0"/>
              <a:t>URL</a:t>
            </a:r>
            <a:r>
              <a:rPr kumimoji="1" lang="ja-JP" altLang="en-US" dirty="0"/>
              <a:t>を開き、運営企画を確認します。</a:t>
            </a:r>
            <a:endParaRPr kumimoji="1" lang="en-US" altLang="ja-JP" dirty="0"/>
          </a:p>
          <a:p>
            <a:r>
              <a:rPr kumimoji="1" lang="ja-JP" altLang="en-US" dirty="0"/>
              <a:t>次に丸２の</a:t>
            </a:r>
            <a:r>
              <a:rPr kumimoji="1" lang="en-US" altLang="ja-JP" dirty="0"/>
              <a:t>URL</a:t>
            </a:r>
            <a:r>
              <a:rPr kumimoji="1" lang="ja-JP" altLang="en-US" dirty="0"/>
              <a:t>の職人マイページアカウント登録画面から、パスワードとパスワード再入力欄に設定したいパスワードを入力してください。入力するパスワードは英大文字・英小文字・数字・記号のうち３種類以上から構成された</a:t>
            </a:r>
            <a:r>
              <a:rPr kumimoji="1" lang="en-US" altLang="ja-JP" dirty="0"/>
              <a:t>8</a:t>
            </a:r>
            <a:r>
              <a:rPr kumimoji="1" lang="ja-JP" altLang="en-US" dirty="0"/>
              <a:t>文字以上の長さのものを設定してください。</a:t>
            </a:r>
          </a:p>
          <a:p>
            <a:r>
              <a:rPr kumimoji="1" lang="ja-JP" altLang="en-US" dirty="0"/>
              <a:t>パスワード入力が完了したら送信ボタンを押すと、マイページログイン画面に切り替わりますので、ユーザー</a:t>
            </a:r>
            <a:r>
              <a:rPr kumimoji="1" lang="en-US" altLang="ja-JP" dirty="0"/>
              <a:t>ID</a:t>
            </a:r>
            <a:r>
              <a:rPr kumimoji="1" lang="ja-JP" altLang="en-US" dirty="0"/>
              <a:t> にメールアドレス、パスワード欄に先程設定したパスワードを入力し、ログインを押してください。</a:t>
            </a:r>
            <a:endParaRPr kumimoji="1" lang="en-US" altLang="ja-JP" dirty="0"/>
          </a:p>
          <a:p>
            <a:r>
              <a:rPr kumimoji="1" lang="ja-JP" altLang="en-US" dirty="0"/>
              <a:t>職人トップ画面が開いたら初期設定が完了です。</a:t>
            </a:r>
            <a:endParaRPr kumimoji="1" lang="en-US" altLang="ja-JP" dirty="0"/>
          </a:p>
          <a:p>
            <a:r>
              <a:rPr kumimoji="1" lang="ja-JP" altLang="en-US" dirty="0"/>
              <a:t>初期設定画面をお気に入りなどに登録しておくと次回より入りやすいです。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1</a:t>
            </a:fld>
            <a:endParaRPr kumimoji="1" lang="ja-JP" altLang="en-US"/>
          </a:p>
        </p:txBody>
      </p:sp>
    </p:spTree>
    <p:extLst>
      <p:ext uri="{BB962C8B-B14F-4D97-AF65-F5344CB8AC3E}">
        <p14:creationId xmlns:p14="http://schemas.microsoft.com/office/powerpoint/2010/main" val="400209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クラマの職人トップ画面にの表紙について説明します。</a:t>
            </a:r>
            <a:endParaRPr kumimoji="1" lang="en-US" altLang="ja-JP" dirty="0"/>
          </a:p>
          <a:p>
            <a:r>
              <a:rPr kumimoji="1" lang="ja-JP" altLang="en-US" dirty="0"/>
              <a:t>右上に、登録者ご自身のお名前があります。これはプロフィールキーも兼ねています。ここではご自身のプロフィールの確認や、内容の変更。ご自身の写真、名刺の写真の登録。半年ごとに実施される監査の結果確認などを見ることが出来ます。次のページで説明します。</a:t>
            </a:r>
            <a:endParaRPr kumimoji="1" lang="en-US" altLang="ja-JP" dirty="0"/>
          </a:p>
          <a:p>
            <a:r>
              <a:rPr kumimoji="1" lang="ja-JP" altLang="en-US" dirty="0"/>
              <a:t>次に黄色であなたに確定している物件です。と書かれている現調施工確定エリアですが、ここには登録者ご自身に決まった物件のリストが表示されます。</a:t>
            </a:r>
            <a:endParaRPr kumimoji="1" lang="en-US" altLang="ja-JP" dirty="0"/>
          </a:p>
          <a:p>
            <a:r>
              <a:rPr kumimoji="1" lang="ja-JP" altLang="en-US" dirty="0"/>
              <a:t>黄色の下にある、青の表示であなたへの紹介物件です。と記載されている部分は、登録者ご自身へ紹介中の現調施工の物件リストです。</a:t>
            </a:r>
            <a:endParaRPr kumimoji="1" lang="en-US" altLang="ja-JP" dirty="0"/>
          </a:p>
          <a:p>
            <a:r>
              <a:rPr kumimoji="1" lang="ja-JP" altLang="en-US" dirty="0"/>
              <a:t>最後に緑のエリアは、登録者ご自身が応募していて、まだ、対応して頂く方が確定していない物件が表示されます。</a:t>
            </a:r>
            <a:endParaRPr kumimoji="1" lang="en-US" altLang="ja-JP" dirty="0"/>
          </a:p>
          <a:p>
            <a:r>
              <a:rPr kumimoji="1" lang="ja-JP" altLang="en-US" dirty="0"/>
              <a:t>要は物件応募にエントリーしているが、決まっていない物件です。</a:t>
            </a:r>
            <a:endParaRPr kumimoji="1" lang="en-US" altLang="ja-JP" dirty="0"/>
          </a:p>
          <a:p>
            <a:r>
              <a:rPr kumimoji="1" lang="ja-JP" altLang="en-US" dirty="0"/>
              <a:t>一番下にあるカレンダーは、空いている日程を登録できるエリアです。先んじて空き日程登録しておくことで、お客様が希望されている訪問日程と合致すれば、優先的に物件紹介の連絡があります。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2</a:t>
            </a:fld>
            <a:endParaRPr kumimoji="1" lang="ja-JP" altLang="en-US"/>
          </a:p>
        </p:txBody>
      </p:sp>
    </p:spTree>
    <p:extLst>
      <p:ext uri="{BB962C8B-B14F-4D97-AF65-F5344CB8AC3E}">
        <p14:creationId xmlns:p14="http://schemas.microsoft.com/office/powerpoint/2010/main" val="244219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プロフィール変更機能について説明します。</a:t>
            </a:r>
            <a:endParaRPr kumimoji="1" lang="en-US" altLang="ja-JP" dirty="0"/>
          </a:p>
          <a:p>
            <a:r>
              <a:rPr kumimoji="1" lang="ja-JP" altLang="en-US" dirty="0"/>
              <a:t>一つ目は写真と名刺画像の登録です。</a:t>
            </a:r>
            <a:endParaRPr kumimoji="1" lang="en-US" altLang="ja-JP" dirty="0"/>
          </a:p>
          <a:p>
            <a:r>
              <a:rPr kumimoji="1" lang="ja-JP" altLang="en-US" dirty="0"/>
              <a:t>クラマの職人トップ画面右上の登録者ご自身の名前を押すと、選択ボタンが出現しますのでプロフィール写真と名刺を押します。</a:t>
            </a:r>
            <a:endParaRPr kumimoji="1" lang="en-US" altLang="ja-JP" dirty="0"/>
          </a:p>
          <a:p>
            <a:r>
              <a:rPr kumimoji="1" lang="ja-JP" altLang="en-US" dirty="0"/>
              <a:t>画像を登録する画面が出現したら、上のプロフィール写真に登録者ご自身に画像データを。</a:t>
            </a:r>
            <a:endParaRPr kumimoji="1" lang="en-US" altLang="ja-JP" dirty="0"/>
          </a:p>
          <a:p>
            <a:r>
              <a:rPr kumimoji="1" lang="ja-JP" altLang="en-US" dirty="0"/>
              <a:t>中と下段は登録者ご自身の名刺 表と裏の画像データを各々ファイルを選択するから登録してください。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3</a:t>
            </a:fld>
            <a:endParaRPr kumimoji="1" lang="ja-JP" altLang="en-US"/>
          </a:p>
        </p:txBody>
      </p:sp>
    </p:spTree>
    <p:extLst>
      <p:ext uri="{BB962C8B-B14F-4D97-AF65-F5344CB8AC3E}">
        <p14:creationId xmlns:p14="http://schemas.microsoft.com/office/powerpoint/2010/main" val="267432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二つ目のプロフィール機能は、登録者ご自身の情報編集機能です。プロフィールキーの中にあるプロフィールを押してください。</a:t>
            </a:r>
            <a:endParaRPr kumimoji="1" lang="en-US" altLang="ja-JP" dirty="0"/>
          </a:p>
          <a:p>
            <a:r>
              <a:rPr kumimoji="1" lang="ja-JP" altLang="en-US" dirty="0"/>
              <a:t>表示された画面上で白抜きされている部分は個人で編集できますので、改定しなければならない項目は修正をお願いします。</a:t>
            </a:r>
          </a:p>
          <a:p>
            <a:r>
              <a:rPr kumimoji="1" lang="ja-JP" altLang="en-US" dirty="0"/>
              <a:t>グレーで表記は修正できませんので、修正が必要であれば連絡をお願いします。</a:t>
            </a:r>
          </a:p>
          <a:p>
            <a:r>
              <a:rPr kumimoji="1" lang="ja-JP" altLang="en-US" dirty="0"/>
              <a:t>一人親方の登録の場合はインボイスの番号や保険の加入状況などが内容が確認・修正ができます。法人登録の場合は出来ませんので変更がある場合は連絡をしてください。</a:t>
            </a:r>
            <a:endParaRPr kumimoji="1" lang="en-US" altLang="ja-JP" dirty="0"/>
          </a:p>
          <a:p>
            <a:endParaRPr kumimoji="1" lang="en-US" altLang="ja-JP" dirty="0"/>
          </a:p>
          <a:p>
            <a:r>
              <a:rPr kumimoji="1" lang="ja-JP" altLang="en-US" dirty="0"/>
              <a:t>また、</a:t>
            </a:r>
            <a:r>
              <a:rPr kumimoji="1" lang="en-US" altLang="ja-JP" dirty="0"/>
              <a:t>CRAMA</a:t>
            </a:r>
            <a:r>
              <a:rPr kumimoji="1" lang="ja-JP" altLang="en-US" dirty="0"/>
              <a:t>のシステムでは物件の紹介のお知らせを登録されたメールアドレスに自動で配信しています。もし配信が不要な工事内容がある場合は、プロフィールの中の希望工事情報で、希望無しを選択してください。</a:t>
            </a:r>
            <a:endParaRPr kumimoji="1" lang="en-US" altLang="ja-JP" dirty="0"/>
          </a:p>
          <a:p>
            <a:r>
              <a:rPr kumimoji="1" lang="ja-JP" altLang="en-US" dirty="0"/>
              <a:t>例えば設備関連の業者様がサッシ関係の物件紹介を不要とした場合、インプラスやサッシ、シャッターなどを無しに設定してください。</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4</a:t>
            </a:fld>
            <a:endParaRPr kumimoji="1" lang="ja-JP" altLang="en-US"/>
          </a:p>
        </p:txBody>
      </p:sp>
    </p:spTree>
    <p:extLst>
      <p:ext uri="{BB962C8B-B14F-4D97-AF65-F5344CB8AC3E}">
        <p14:creationId xmlns:p14="http://schemas.microsoft.com/office/powerpoint/2010/main" val="219778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クラマにはメニュー機能が備わっています。</a:t>
            </a:r>
            <a:endParaRPr kumimoji="1" lang="en-US" altLang="ja-JP" dirty="0"/>
          </a:p>
          <a:p>
            <a:r>
              <a:rPr kumimoji="1" lang="ja-JP" altLang="en-US" dirty="0"/>
              <a:t>クラマの職人トップ画面左上の三本ラインキーを押すとメニューキーが表示されます。</a:t>
            </a:r>
            <a:endParaRPr kumimoji="1" lang="en-US" altLang="ja-JP" dirty="0"/>
          </a:p>
          <a:p>
            <a:r>
              <a:rPr kumimoji="1" lang="ja-JP" altLang="en-US" dirty="0"/>
              <a:t>各々のアイコンに検索機能や請求書発行機能などがありますので、必要に応じて使用してください。</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5</a:t>
            </a:fld>
            <a:endParaRPr kumimoji="1" lang="ja-JP" altLang="en-US"/>
          </a:p>
        </p:txBody>
      </p:sp>
    </p:spTree>
    <p:extLst>
      <p:ext uri="{BB962C8B-B14F-4D97-AF65-F5344CB8AC3E}">
        <p14:creationId xmlns:p14="http://schemas.microsoft.com/office/powerpoint/2010/main" val="33924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物件の応募について説明します。</a:t>
            </a:r>
            <a:endParaRPr kumimoji="1" lang="en-US" altLang="ja-JP" dirty="0"/>
          </a:p>
          <a:p>
            <a:r>
              <a:rPr kumimoji="1" lang="ja-JP" altLang="en-US" dirty="0"/>
              <a:t>マイページから応募する場合は職人トップ画面を開き、</a:t>
            </a:r>
            <a:r>
              <a:rPr kumimoji="1" lang="zh-TW" altLang="en-US" dirty="0"/>
              <a:t>現調施工</a:t>
            </a:r>
            <a:r>
              <a:rPr kumimoji="1" lang="ja-JP" altLang="en-US" dirty="0"/>
              <a:t>（</a:t>
            </a:r>
            <a:r>
              <a:rPr kumimoji="1" lang="zh-TW" altLang="en-US" dirty="0"/>
              <a:t>紹介中</a:t>
            </a:r>
            <a:r>
              <a:rPr kumimoji="1" lang="ja-JP" altLang="en-US" dirty="0"/>
              <a:t>）の青い部分、あなたへの紹介物件に表示されている物件の中から、応募したい物件を選択し対象物件の物件情報詳細画面を開きます。</a:t>
            </a:r>
            <a:endParaRPr kumimoji="1" lang="en-US" altLang="ja-JP" dirty="0"/>
          </a:p>
          <a:p>
            <a:r>
              <a:rPr kumimoji="1" lang="ja-JP" altLang="en-US" dirty="0"/>
              <a:t>物件紹介のメールから応募する場合は、ノーリプライ、アットマーク、クラマ、ドット、アップス、ドット、リクシルのアドレスから送信されている リクシル、ジェイエス、丸丸丸のご紹介です。という件名のメールを開き、掲載されている</a:t>
            </a:r>
            <a:r>
              <a:rPr kumimoji="1" lang="en-US" altLang="ja-JP" dirty="0"/>
              <a:t>URL</a:t>
            </a:r>
            <a:r>
              <a:rPr kumimoji="1" lang="ja-JP" altLang="en-US" dirty="0"/>
              <a:t>から対象物件の物件情報詳細画面を開きます。</a:t>
            </a:r>
          </a:p>
          <a:p>
            <a:endParaRPr kumimoji="1" lang="ja-JP" altLang="en-US" dirty="0"/>
          </a:p>
          <a:p>
            <a:endParaRPr kumimoji="1" lang="zh-TW"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6</a:t>
            </a:fld>
            <a:endParaRPr kumimoji="1" lang="ja-JP" altLang="en-US"/>
          </a:p>
        </p:txBody>
      </p:sp>
    </p:spTree>
    <p:extLst>
      <p:ext uri="{BB962C8B-B14F-4D97-AF65-F5344CB8AC3E}">
        <p14:creationId xmlns:p14="http://schemas.microsoft.com/office/powerpoint/2010/main" val="376687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物件情報詳細画面を開きます。</a:t>
            </a:r>
            <a:endParaRPr kumimoji="1" lang="en-US" altLang="ja-JP" dirty="0"/>
          </a:p>
          <a:p>
            <a:r>
              <a:rPr kumimoji="1" lang="ja-JP" altLang="en-US" dirty="0"/>
              <a:t>住所、工事内容、支払い金額などの各種情報を確認します。お客様のお名前や詳細な住所は、個人情報保護法によりこの時点では開示されません。住所であれば町名や村名までの情報が掲載されます。</a:t>
            </a:r>
            <a:endParaRPr kumimoji="1" lang="en-US" altLang="ja-JP" dirty="0"/>
          </a:p>
          <a:p>
            <a:endParaRPr kumimoji="1" lang="en-US" altLang="ja-JP" dirty="0"/>
          </a:p>
          <a:p>
            <a:r>
              <a:rPr kumimoji="1" lang="ja-JP" altLang="en-US" dirty="0"/>
              <a:t>物件情報詳細画面をスクロールし、現調あるいは施工希望情報に応札期間とお客様からの希望日程がリスト化されていますので、確認してください。</a:t>
            </a:r>
            <a:endParaRPr kumimoji="1" lang="en-US" altLang="ja-JP" dirty="0"/>
          </a:p>
          <a:p>
            <a:r>
              <a:rPr kumimoji="1" lang="ja-JP" altLang="en-US" dirty="0"/>
              <a:t>応募する場合は、手順書５に示すように希望日程のリストの中から対応できる日時の応募欄のバツをマルに変更してください。</a:t>
            </a:r>
            <a:endParaRPr kumimoji="1" lang="en-US" altLang="ja-JP" dirty="0"/>
          </a:p>
          <a:p>
            <a:r>
              <a:rPr kumimoji="1" lang="ja-JP" altLang="en-US" dirty="0"/>
              <a:t>複数に対応できる場合は、複数の希望日応募欄をマルしてください。</a:t>
            </a:r>
            <a:endParaRPr kumimoji="1" lang="en-US" altLang="ja-JP" dirty="0"/>
          </a:p>
          <a:p>
            <a:r>
              <a:rPr kumimoji="1" lang="ja-JP" altLang="en-US" dirty="0"/>
              <a:t>また、訪問できる時間が限定されている場合は、お客様の希望日程の時間の枠内で訪問できる時間を、８のコメント欄に記入してください。</a:t>
            </a:r>
          </a:p>
          <a:p>
            <a:r>
              <a:rPr kumimoji="1" lang="ja-JP" altLang="en-US" dirty="0"/>
              <a:t>訪問希望時間の枠は、この時間内で作業を終了してほしいという範囲になります。作業時間を考慮し応募をしてください。</a:t>
            </a:r>
            <a:endParaRPr kumimoji="1" lang="en-US" altLang="ja-JP" dirty="0"/>
          </a:p>
          <a:p>
            <a:endParaRPr kumimoji="1" lang="en-US" altLang="ja-JP" dirty="0"/>
          </a:p>
          <a:p>
            <a:r>
              <a:rPr kumimoji="1" lang="ja-JP" altLang="en-US" dirty="0"/>
              <a:t>応募した日の時間以外に当日予定が空いてる場合は、７に示すように</a:t>
            </a:r>
            <a:r>
              <a:rPr kumimoji="1" lang="en-US" altLang="ja-JP" dirty="0"/>
              <a:t>OK</a:t>
            </a:r>
            <a:r>
              <a:rPr kumimoji="1" lang="ja-JP" altLang="en-US" dirty="0"/>
              <a:t>にすると採用率が上がります。空いてない場合は</a:t>
            </a:r>
            <a:r>
              <a:rPr kumimoji="1" lang="en-US" altLang="ja-JP" dirty="0"/>
              <a:t>NG</a:t>
            </a:r>
            <a:r>
              <a:rPr kumimoji="1" lang="ja-JP" altLang="en-US" dirty="0"/>
              <a:t>を申告ください。</a:t>
            </a:r>
            <a:endParaRPr kumimoji="1" lang="en-US" altLang="ja-JP" dirty="0"/>
          </a:p>
          <a:p>
            <a:endParaRPr kumimoji="1" lang="ja-JP" altLang="en-US" dirty="0"/>
          </a:p>
          <a:p>
            <a:r>
              <a:rPr kumimoji="1" lang="ja-JP" altLang="en-US" dirty="0"/>
              <a:t>８のコメント欄は、屋号が同じで複数の職人を抱えている提携業者様で、現場訪問ができる担当職人が決まっている場合は訪問する方（提携職人様）の個人名を記入してください。</a:t>
            </a:r>
            <a:endParaRPr kumimoji="1" lang="en-US" altLang="ja-JP" dirty="0"/>
          </a:p>
          <a:p>
            <a:endParaRPr kumimoji="1" lang="en-US" altLang="ja-JP" dirty="0"/>
          </a:p>
          <a:p>
            <a:r>
              <a:rPr kumimoji="1" lang="ja-JP" altLang="en-US" dirty="0"/>
              <a:t>全ての記入が終了した後、</a:t>
            </a:r>
            <a:r>
              <a:rPr kumimoji="1" lang="zh-TW" altLang="en-US" dirty="0"/>
              <a:t>物件情報詳細画面</a:t>
            </a:r>
            <a:r>
              <a:rPr kumimoji="1" lang="ja-JP" altLang="en-US" dirty="0"/>
              <a:t>最下層の９番応募するボタンを押し、問題が無ければ確認画面で</a:t>
            </a:r>
            <a:r>
              <a:rPr kumimoji="1" lang="en-US" altLang="ja-JP" dirty="0"/>
              <a:t>OK</a:t>
            </a:r>
            <a:r>
              <a:rPr kumimoji="1" lang="ja-JP" altLang="en-US" dirty="0"/>
              <a:t>を指定。</a:t>
            </a:r>
            <a:endParaRPr kumimoji="1" lang="en-US" altLang="ja-JP" dirty="0"/>
          </a:p>
          <a:p>
            <a:r>
              <a:rPr kumimoji="1" lang="ja-JP" altLang="en-US" dirty="0"/>
              <a:t>応募完了しました。のメッセージが表示されれば応募完了です。</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7</a:t>
            </a:fld>
            <a:endParaRPr kumimoji="1" lang="ja-JP" altLang="en-US"/>
          </a:p>
        </p:txBody>
      </p:sp>
    </p:spTree>
    <p:extLst>
      <p:ext uri="{BB962C8B-B14F-4D97-AF65-F5344CB8AC3E}">
        <p14:creationId xmlns:p14="http://schemas.microsoft.com/office/powerpoint/2010/main" val="429105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応募した内容の変更と取消し作業について説明します。</a:t>
            </a:r>
            <a:endParaRPr kumimoji="1" lang="en-US" altLang="ja-JP" dirty="0"/>
          </a:p>
          <a:p>
            <a:r>
              <a:rPr kumimoji="1" lang="ja-JP" altLang="en-US" dirty="0"/>
              <a:t>職人トップ画面を開き、現調施工（応募済み）の緑色 あなたが応募している物件です。エリアに表示されている物件から、変更あるいは取消しをしたい物件を選択し、対象物件の物件情報詳細画面を開きます。</a:t>
            </a:r>
          </a:p>
          <a:p>
            <a:endParaRPr kumimoji="1" lang="en-US" altLang="ja-JP" dirty="0"/>
          </a:p>
          <a:p>
            <a:r>
              <a:rPr kumimoji="1" lang="ja-JP" altLang="en-US" dirty="0"/>
              <a:t>物件情報詳細画面をスクロールし、３の物件情報詳細画面の応募期間が過ぎていない事を確認します。応募期間が過ぎている場合は変更や取消しはできません。</a:t>
            </a:r>
            <a:endParaRPr kumimoji="1" lang="en-US" altLang="ja-JP" dirty="0"/>
          </a:p>
          <a:p>
            <a:endParaRPr kumimoji="1" lang="en-US" altLang="ja-JP" dirty="0"/>
          </a:p>
          <a:p>
            <a:r>
              <a:rPr kumimoji="1" lang="ja-JP" altLang="en-US" dirty="0"/>
              <a:t>希望日程リストを表示させ、４の過去に応募した物件は応募欄がマル。応募した時間 午前 と 午後が 家 マークになっている事を確認します。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8</a:t>
            </a:fld>
            <a:endParaRPr kumimoji="1" lang="ja-JP" altLang="en-US"/>
          </a:p>
        </p:txBody>
      </p:sp>
    </p:spTree>
    <p:extLst>
      <p:ext uri="{BB962C8B-B14F-4D97-AF65-F5344CB8AC3E}">
        <p14:creationId xmlns:p14="http://schemas.microsoft.com/office/powerpoint/2010/main" val="350258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標準_秘あり">
    <p:spTree>
      <p:nvGrpSpPr>
        <p:cNvPr id="1" name=""/>
        <p:cNvGrpSpPr/>
        <p:nvPr/>
      </p:nvGrpSpPr>
      <p:grpSpPr>
        <a:xfrm>
          <a:off x="0" y="0"/>
          <a:ext cx="0" cy="0"/>
          <a:chOff x="0" y="0"/>
          <a:chExt cx="0" cy="0"/>
        </a:xfrm>
      </p:grpSpPr>
      <p:sp>
        <p:nvSpPr>
          <p:cNvPr id="36" name="サブタイトル 2"/>
          <p:cNvSpPr txBox="1">
            <a:spLocks/>
          </p:cNvSpPr>
          <p:nvPr userDrawn="1"/>
        </p:nvSpPr>
        <p:spPr>
          <a:xfrm>
            <a:off x="4812717" y="9515483"/>
            <a:ext cx="1801384" cy="26069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dirty="0">
                <a:solidFill>
                  <a:srgbClr val="54585A"/>
                </a:solidFill>
                <a:latin typeface="+mj-lt"/>
              </a:rPr>
              <a:t>Copyright © LIXIL Group Corporation. All rights reserved.</a:t>
            </a:r>
            <a:endParaRPr lang="ja-JP" altLang="en-US" sz="600" b="0" dirty="0">
              <a:solidFill>
                <a:srgbClr val="54585A"/>
              </a:solidFill>
              <a:latin typeface="+mj-lt"/>
            </a:endParaRPr>
          </a:p>
        </p:txBody>
      </p:sp>
    </p:spTree>
    <p:extLst>
      <p:ext uri="{BB962C8B-B14F-4D97-AF65-F5344CB8AC3E}">
        <p14:creationId xmlns:p14="http://schemas.microsoft.com/office/powerpoint/2010/main" val="186338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9290C7-9B3D-4A36-88FF-E7D7B3E007B1}"/>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CA406C-A8AF-4EDE-B18A-A0404C73E71E}"/>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56D52DB-E9DE-454D-9FB5-E3CE21519C28}"/>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672D55-C864-4941-BA9C-7DD85F955660}"/>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6" name="フッター プレースホルダー 5">
            <a:extLst>
              <a:ext uri="{FF2B5EF4-FFF2-40B4-BE49-F238E27FC236}">
                <a16:creationId xmlns:a16="http://schemas.microsoft.com/office/drawing/2014/main" id="{D5C00001-9FB3-4104-84BE-729686C8FC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B2E441-B354-41A6-9DDB-84D4246CA87A}"/>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136851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4B9F83-2451-4AC6-BDF7-B817DD6E7BA8}"/>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B6D8F75-8022-472B-8D64-DBBBF40AE459}"/>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AD6EBD-E791-4FB8-8C8A-DEDD34EDFCEF}"/>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DA21BF-D274-482B-AEC3-CAA5D3047445}"/>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6" name="フッター プレースホルダー 5">
            <a:extLst>
              <a:ext uri="{FF2B5EF4-FFF2-40B4-BE49-F238E27FC236}">
                <a16:creationId xmlns:a16="http://schemas.microsoft.com/office/drawing/2014/main" id="{84866475-D349-4122-8F51-E568C8F7E4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859060-C032-4866-BC89-A125CE5FC940}"/>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303852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C58C0-C229-49EB-891E-437036C556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BBAE59-D0CE-4AF2-AEFC-48DB266DA7F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547B59-DAA2-4968-AC2C-5906E1DD3A81}"/>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26B89FE7-217B-47FD-8183-74410C6760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2D2E1F-9295-403F-9AB8-506FC2FADE5B}"/>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354213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099EBF-A4A2-44CE-B420-A2B19AC70C3D}"/>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30DB9D-DBD9-4A0C-B227-6BCB4B48AAAC}"/>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E14B46-071B-4B83-A7D3-B6531C971040}"/>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9AF6AF1A-9C45-4052-8133-CF1B010650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F7A168-1E0F-469C-88DB-F272FB0D0A69}"/>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36548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C005C-F70B-4240-B7AD-BA3CA5777B3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0D2211-3259-4227-A316-730E39B03B04}"/>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4" name="フッター プレースホルダー 3">
            <a:extLst>
              <a:ext uri="{FF2B5EF4-FFF2-40B4-BE49-F238E27FC236}">
                <a16:creationId xmlns:a16="http://schemas.microsoft.com/office/drawing/2014/main" id="{AD63E71B-6F85-4E56-B434-AF3DB81CC2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DFD6C1-2428-42A5-B04E-E4046332B9DB}"/>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94730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349722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1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11698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769C2-7CCF-44FB-AAC8-5B4FF3A29924}"/>
              </a:ext>
            </a:extLst>
          </p:cNvPr>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64732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C19FB-98BF-4F2E-BC0D-D16712CEFEF6}"/>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CD59DA-2C4E-427D-99A7-86864FB64AAC}"/>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629FDA6-7A82-4AF2-852F-99FA58D0CAD8}"/>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7AC459A6-810D-44F3-9870-497AA22798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62C055-9E68-4B7D-933E-ADA43768476C}"/>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246362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C9738-CED2-4188-B96A-A005DCE7B7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ED4F95-4F80-4667-A47C-26BFCBE87DD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FCF3A1-2CDE-474D-99FB-7D2CD5ACFCFB}"/>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56BD21C3-4676-422A-BD9F-61AEA2DBCF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F3FDC6-C3A7-4FF2-A37C-D3D502081311}"/>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218397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53946-819B-4120-AA61-EBAC07381FA5}"/>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03CAD6-51F6-4757-A780-EE35A7812550}"/>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02CBD69-A6BC-42E9-9215-1D606E49E354}"/>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D83508C7-8EB6-401E-962D-DB69F40892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84F843-7DC6-492D-9990-F58A8703AD53}"/>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12819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16209-7E68-49D1-9403-993D39FB04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D981CD-9BE3-4726-AC74-7D3493F72C41}"/>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711C18C-B4F6-4399-B79D-31FDE5E3BA4C}"/>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FBF427-E416-4251-AF43-C6E807C24E74}"/>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6" name="フッター プレースホルダー 5">
            <a:extLst>
              <a:ext uri="{FF2B5EF4-FFF2-40B4-BE49-F238E27FC236}">
                <a16:creationId xmlns:a16="http://schemas.microsoft.com/office/drawing/2014/main" id="{A85AA28C-43E6-4AA7-8857-520E377738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C1D827-9F77-40AF-82EA-BA4A41220F17}"/>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241861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AA9CF-C481-485A-89E6-F9DBC5653910}"/>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EA71D8-FCFE-40DF-BE26-5C1B38111486}"/>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660093-A912-42B8-835E-8C93F0ED144F}"/>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1068DB3-451D-4017-9067-9D77AE9A4BBB}"/>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1B9B26-43DF-4157-8517-471DFACCB8DD}"/>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672A7D8-6833-4F5A-B614-4CC0294BF794}"/>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8" name="フッター プレースホルダー 7">
            <a:extLst>
              <a:ext uri="{FF2B5EF4-FFF2-40B4-BE49-F238E27FC236}">
                <a16:creationId xmlns:a16="http://schemas.microsoft.com/office/drawing/2014/main" id="{4494BE75-F2C9-47C7-853C-BF211B7FDA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304EA9-73E4-4B36-82F5-E1F23240FD5B}"/>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285494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13A9F-95C4-4BE3-AEB6-BAFA219C970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2D889E-38AE-4203-8919-E129FA65DA32}"/>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4" name="フッター プレースホルダー 3">
            <a:extLst>
              <a:ext uri="{FF2B5EF4-FFF2-40B4-BE49-F238E27FC236}">
                <a16:creationId xmlns:a16="http://schemas.microsoft.com/office/drawing/2014/main" id="{0A5AEE0E-49FC-4B4A-BBF0-F9F3B118621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E17CC3-8E69-4CDC-A0DE-07A5DEB1B79C}"/>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404154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871B87-CAAA-4EB4-9519-23A4F2D0A766}"/>
              </a:ext>
            </a:extLst>
          </p:cNvPr>
          <p:cNvSpPr>
            <a:spLocks noGrp="1"/>
          </p:cNvSpPr>
          <p:nvPr>
            <p:ph type="dt" sz="half" idx="10"/>
          </p:nvPr>
        </p:nvSpPr>
        <p:spPr/>
        <p:txBody>
          <a:bodyPr/>
          <a:lstStyle/>
          <a:p>
            <a:fld id="{22E8AE80-AE54-42FF-BB35-99033739275E}" type="datetimeFigureOut">
              <a:rPr kumimoji="1" lang="ja-JP" altLang="en-US" smtClean="0"/>
              <a:t>2023/9/5</a:t>
            </a:fld>
            <a:endParaRPr kumimoji="1" lang="ja-JP" altLang="en-US"/>
          </a:p>
        </p:txBody>
      </p:sp>
      <p:sp>
        <p:nvSpPr>
          <p:cNvPr id="3" name="フッター プレースホルダー 2">
            <a:extLst>
              <a:ext uri="{FF2B5EF4-FFF2-40B4-BE49-F238E27FC236}">
                <a16:creationId xmlns:a16="http://schemas.microsoft.com/office/drawing/2014/main" id="{1DA0FD54-0D01-470C-A5CB-061BE2914B2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031502-912A-40C6-8E6A-06B2F5851CA9}"/>
              </a:ext>
            </a:extLst>
          </p:cNvPr>
          <p:cNvSpPr>
            <a:spLocks noGrp="1"/>
          </p:cNvSpPr>
          <p:nvPr>
            <p:ph type="sldNum" sz="quarter" idx="12"/>
          </p:nvPr>
        </p:nvSpPr>
        <p:spPr/>
        <p:txBody>
          <a:body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3354528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正方形/長方形 3"/>
          <p:cNvSpPr/>
          <p:nvPr userDrawn="1"/>
        </p:nvSpPr>
        <p:spPr>
          <a:xfrm>
            <a:off x="303144" y="345699"/>
            <a:ext cx="6251712" cy="9125659"/>
          </a:xfrm>
          <a:prstGeom prst="rect">
            <a:avLst/>
          </a:prstGeom>
          <a:noFill/>
          <a:ln>
            <a:solidFill>
              <a:srgbClr val="E75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サブタイトル 2"/>
          <p:cNvSpPr txBox="1">
            <a:spLocks/>
          </p:cNvSpPr>
          <p:nvPr userDrawn="1"/>
        </p:nvSpPr>
        <p:spPr>
          <a:xfrm>
            <a:off x="4812717" y="9515483"/>
            <a:ext cx="1801384" cy="26069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kumimoji="1" sz="2100" kern="1200">
                <a:solidFill>
                  <a:schemeClr val="tx1">
                    <a:tint val="75000"/>
                  </a:schemeClr>
                </a:solidFill>
                <a:latin typeface="メイリオ"/>
                <a:ea typeface="メイリオ"/>
                <a:cs typeface="メイリオ"/>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600" b="0" dirty="0">
                <a:solidFill>
                  <a:srgbClr val="54585A"/>
                </a:solidFill>
                <a:latin typeface="+mj-lt"/>
              </a:rPr>
              <a:t>Copyright © LIXIL Group Corporation. All rights reserved.</a:t>
            </a:r>
            <a:endParaRPr lang="ja-JP" altLang="en-US" sz="600" b="0" dirty="0">
              <a:solidFill>
                <a:srgbClr val="54585A"/>
              </a:solidFill>
              <a:latin typeface="+mj-lt"/>
            </a:endParaRPr>
          </a:p>
        </p:txBody>
      </p:sp>
      <p:sp>
        <p:nvSpPr>
          <p:cNvPr id="9" name="テキスト プレースホルダー 2"/>
          <p:cNvSpPr txBox="1">
            <a:spLocks/>
          </p:cNvSpPr>
          <p:nvPr userDrawn="1"/>
        </p:nvSpPr>
        <p:spPr>
          <a:xfrm>
            <a:off x="323382" y="4000748"/>
            <a:ext cx="6231473" cy="1640692"/>
          </a:xfrm>
          <a:prstGeom prst="rect">
            <a:avLst/>
          </a:prstGeom>
        </p:spPr>
        <p:txBody>
          <a:bodyPr/>
          <a:lstStyle>
            <a:lvl1pPr marL="0" indent="0" algn="l" defTabSz="457200" rtl="0" eaLnBrk="1" latinLnBrk="0" hangingPunct="1">
              <a:spcBef>
                <a:spcPct val="20000"/>
              </a:spcBef>
              <a:buFont typeface="Arial"/>
              <a:buNone/>
              <a:defRPr kumimoji="1" sz="2800" b="1"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ct val="20000"/>
              </a:spcBef>
              <a:buFont typeface="Arial"/>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a:t>CR</a:t>
            </a:r>
            <a:r>
              <a:rPr lang="ja-JP" altLang="en-US" dirty="0"/>
              <a:t>コンタクトセンター</a:t>
            </a:r>
            <a:endParaRPr lang="en-US" altLang="ja-JP" dirty="0"/>
          </a:p>
          <a:p>
            <a:r>
              <a:rPr lang="en-US" altLang="ja-JP" dirty="0"/>
              <a:t>CRAMA</a:t>
            </a:r>
            <a:r>
              <a:rPr lang="ja-JP" altLang="en-US" dirty="0"/>
              <a:t>手順書 ① （初期設定・応募）</a:t>
            </a:r>
            <a:endParaRPr lang="en-US" altLang="ja-JP" dirty="0"/>
          </a:p>
          <a:p>
            <a:endParaRPr lang="en-US" altLang="ja-JP" sz="1200" dirty="0"/>
          </a:p>
          <a:p>
            <a:endParaRPr lang="en-US" altLang="ja-JP" sz="1200" dirty="0"/>
          </a:p>
          <a:p>
            <a:pPr algn="l"/>
            <a:r>
              <a:rPr lang="ja-JP" altLang="en-US" sz="1200" b="0" dirty="0"/>
              <a:t>作成月  </a:t>
            </a:r>
            <a:r>
              <a:rPr lang="en-US" altLang="ja-JP" sz="1200" b="0" dirty="0"/>
              <a:t>2023</a:t>
            </a:r>
            <a:r>
              <a:rPr lang="ja-JP" altLang="en-US" sz="1200" b="0" dirty="0"/>
              <a:t>年 </a:t>
            </a:r>
            <a:r>
              <a:rPr lang="en-US" altLang="ja-JP" sz="1200" b="0" dirty="0"/>
              <a:t>7</a:t>
            </a:r>
            <a:r>
              <a:rPr lang="ja-JP" altLang="en-US" sz="1200" b="0" dirty="0"/>
              <a:t>月</a:t>
            </a:r>
            <a:r>
              <a:rPr lang="en-US" altLang="ja-JP" sz="1200" b="0" dirty="0"/>
              <a:t>24</a:t>
            </a:r>
            <a:r>
              <a:rPr lang="ja-JP" altLang="en-US" sz="1200" b="0" dirty="0"/>
              <a:t>日</a:t>
            </a:r>
            <a:endParaRPr lang="en-US" altLang="ja-JP" sz="1200" b="0" dirty="0"/>
          </a:p>
          <a:p>
            <a:pPr algn="l"/>
            <a:r>
              <a:rPr lang="ja-JP" altLang="en-US" sz="1200" b="0" dirty="0"/>
              <a:t>改訂日  </a:t>
            </a:r>
            <a:r>
              <a:rPr lang="en-US" altLang="ja-JP" sz="1200" b="0" dirty="0"/>
              <a:t>2023</a:t>
            </a:r>
            <a:r>
              <a:rPr lang="ja-JP" altLang="en-US" sz="1200" b="0" dirty="0"/>
              <a:t>年 </a:t>
            </a:r>
            <a:r>
              <a:rPr lang="en-US" altLang="ja-JP" sz="1200" b="0" dirty="0"/>
              <a:t>9</a:t>
            </a:r>
            <a:r>
              <a:rPr lang="ja-JP" altLang="en-US" sz="1200" b="0" dirty="0"/>
              <a:t>月  </a:t>
            </a:r>
            <a:r>
              <a:rPr lang="en-US" altLang="ja-JP" sz="1200" b="0" dirty="0"/>
              <a:t>5</a:t>
            </a:r>
            <a:r>
              <a:rPr lang="ja-JP" altLang="en-US" sz="1200" b="0" dirty="0"/>
              <a:t>日</a:t>
            </a:r>
            <a:endParaRPr lang="en-US" altLang="ja-JP" sz="1200" b="0" dirty="0"/>
          </a:p>
          <a:p>
            <a:pPr algn="l"/>
            <a:endParaRPr lang="en-US" altLang="ja-JP" sz="1200" b="0" dirty="0"/>
          </a:p>
          <a:p>
            <a:endParaRPr lang="en-US" altLang="ja-JP" dirty="0"/>
          </a:p>
        </p:txBody>
      </p:sp>
      <p:sp>
        <p:nvSpPr>
          <p:cNvPr id="10" name="タイトル 1"/>
          <p:cNvSpPr>
            <a:spLocks/>
          </p:cNvSpPr>
          <p:nvPr userDrawn="1"/>
        </p:nvSpPr>
        <p:spPr bwMode="auto">
          <a:xfrm>
            <a:off x="4572000" y="473309"/>
            <a:ext cx="1929110" cy="4551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4208" rIns="36000" bIns="34208" anchor="ctr"/>
          <a:lstStyle/>
          <a:p>
            <a:pPr algn="r" eaLnBrk="0" hangingPunct="0"/>
            <a:r>
              <a:rPr lang="en-US" altLang="ja-JP" sz="1600" b="1" dirty="0">
                <a:solidFill>
                  <a:srgbClr val="E75400"/>
                </a:solidFill>
                <a:latin typeface="Meiryo UI" panose="020B0604030504040204" pitchFamily="50" charset="-128"/>
                <a:ea typeface="Meiryo UI" panose="020B0604030504040204" pitchFamily="50" charset="-128"/>
                <a:cs typeface="Meiryo UI" panose="020B0604030504040204" pitchFamily="50" charset="-128"/>
              </a:rPr>
              <a:t>LIXIL</a:t>
            </a:r>
            <a:r>
              <a:rPr lang="ja-JP" altLang="en-US" sz="1600" b="1" dirty="0">
                <a:solidFill>
                  <a:srgbClr val="E75400"/>
                </a:solidFill>
                <a:latin typeface="Meiryo UI" panose="020B0604030504040204" pitchFamily="50" charset="-128"/>
                <a:ea typeface="Meiryo UI" panose="020B0604030504040204" pitchFamily="50" charset="-128"/>
                <a:cs typeface="Meiryo UI" panose="020B0604030504040204" pitchFamily="50" charset="-128"/>
              </a:rPr>
              <a:t>グループ外秘</a:t>
            </a:r>
          </a:p>
        </p:txBody>
      </p:sp>
      <p:sp>
        <p:nvSpPr>
          <p:cNvPr id="7" name="テキスト ボックス 6"/>
          <p:cNvSpPr txBox="1"/>
          <p:nvPr userDrawn="1"/>
        </p:nvSpPr>
        <p:spPr>
          <a:xfrm>
            <a:off x="1420613" y="7934325"/>
            <a:ext cx="4037009" cy="923330"/>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カスタマーリサービス事業本部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2023.07</a:t>
            </a:r>
            <a:r>
              <a:rPr kumimoji="1" lang="en-US" altLang="ja-JP" baseline="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648585468"/>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457200" rtl="0" eaLnBrk="1" latinLnBrk="0" hangingPunct="1">
        <a:spcBef>
          <a:spcPct val="0"/>
        </a:spcBef>
        <a:buNone/>
        <a:defRPr kumimoji="1" sz="2100" b="1" kern="1200">
          <a:solidFill>
            <a:srgbClr val="E75400"/>
          </a:solidFill>
          <a:latin typeface="メイリオ"/>
          <a:ea typeface="メイリオ"/>
          <a:cs typeface="メイリオ"/>
        </a:defRPr>
      </a:lvl1pPr>
    </p:titleStyle>
    <p:bodyStyle>
      <a:lvl1pPr marL="342900" indent="-342900" algn="l" defTabSz="457200" rtl="0" eaLnBrk="1" latinLnBrk="0" hangingPunct="1">
        <a:spcBef>
          <a:spcPct val="20000"/>
        </a:spcBef>
        <a:buFont typeface="Arial"/>
        <a:buChar char="•"/>
        <a:defRPr kumimoji="1" sz="21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1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16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12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FCDAA5B-264D-4AF4-A47B-41946C8AD355}"/>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9F76A8-D71D-4D45-BE85-3FA9CA557E38}"/>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42CCF0-5D37-4325-B7A9-FCB2D06EF082}"/>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22E8AE80-AE54-42FF-BB35-99033739275E}" type="datetimeFigureOut">
              <a:rPr kumimoji="1" lang="ja-JP" altLang="en-US" smtClean="0"/>
              <a:t>2023/9/5</a:t>
            </a:fld>
            <a:endParaRPr kumimoji="1" lang="ja-JP" altLang="en-US"/>
          </a:p>
        </p:txBody>
      </p:sp>
      <p:sp>
        <p:nvSpPr>
          <p:cNvPr id="5" name="フッター プレースホルダー 4">
            <a:extLst>
              <a:ext uri="{FF2B5EF4-FFF2-40B4-BE49-F238E27FC236}">
                <a16:creationId xmlns:a16="http://schemas.microsoft.com/office/drawing/2014/main" id="{27B77BCA-F32F-4A19-B7B6-AA1758A440D1}"/>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4AA909-65BF-4F8C-BFA0-F0AFE188C3E2}"/>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1EDD481C-1C3A-4E00-B99D-0EFDB637621A}" type="slidenum">
              <a:rPr kumimoji="1" lang="ja-JP" altLang="en-US" smtClean="0"/>
              <a:t>‹#›</a:t>
            </a:fld>
            <a:endParaRPr kumimoji="1" lang="ja-JP" altLang="en-US"/>
          </a:p>
        </p:txBody>
      </p:sp>
    </p:spTree>
    <p:extLst>
      <p:ext uri="{BB962C8B-B14F-4D97-AF65-F5344CB8AC3E}">
        <p14:creationId xmlns:p14="http://schemas.microsoft.com/office/powerpoint/2010/main" val="415156987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2607525740"/>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063762"/>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64580190"/>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cid:4bb935f3-c7c2-4127-bcc0-aca5c5bfbf65@apcprd03.prod.outlook.com" TargetMode="Externa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hyperlink" Target="https://crama.lixil.co.jp/member/login/for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cid:91883097-4c27-497f-839c-34c88e225ddf@apcprd03.prod.outlook.com" TargetMode="External"/><Relationship Id="rId4" Type="http://schemas.openxmlformats.org/officeDocument/2006/relationships/image" Target="cid:7042d86b-3e1c-4b02-b0d1-8532dac8104b@apcprd03.prod.outlook.com"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cid:2d188e9f-c2ad-409f-b677-4ecff8e36858@apcprd03.prod.outlook.com" TargetMode="External"/><Relationship Id="rId12" Type="http://schemas.openxmlformats.org/officeDocument/2006/relationships/image" Target="cid:7069d58a-a63f-46d0-96b4-2b0ab097b12d@apcprd03.prod.outlook.com"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cid:4bb935f3-c7c2-4127-bcc0-aca5c5bfbf65@apcprd03.prod.outlook.com" TargetMode="External"/><Relationship Id="rId9" Type="http://schemas.openxmlformats.org/officeDocument/2006/relationships/image" Target="../media/image25.png"/><Relationship Id="rId14" Type="http://schemas.openxmlformats.org/officeDocument/2006/relationships/image" Target="cid:3ec4b29d-82ee-403c-a01d-0325ef3c4809@apcprd03.prod.outlook.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rama.lixil.co.jp/member/login/form" TargetMode="External"/><Relationship Id="rId3" Type="http://schemas.openxmlformats.org/officeDocument/2006/relationships/image" Target="../media/image5.png"/><Relationship Id="rId7" Type="http://schemas.openxmlformats.org/officeDocument/2006/relationships/image" Target="cid:7042d86b-3e1c-4b02-b0d1-8532dac8104b@apcprd03.prod.outlook.com" TargetMode="External"/><Relationship Id="rId12" Type="http://schemas.openxmlformats.org/officeDocument/2006/relationships/image" Target="cid:4bb935f3-c7c2-4127-bcc0-aca5c5bfbf65@apcprd03.prod.outlook.co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cid:91883097-4c27-497f-839c-34c88e225ddf@apcprd03.prod.outlook.com" TargetMode="External"/><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4"/>
          <p:cNvSpPr txBox="1">
            <a:spLocks/>
          </p:cNvSpPr>
          <p:nvPr/>
        </p:nvSpPr>
        <p:spPr>
          <a:xfrm>
            <a:off x="387278" y="4986754"/>
            <a:ext cx="2298089" cy="1449867"/>
          </a:xfrm>
          <a:prstGeom prst="rect">
            <a:avLst/>
          </a:prstGeom>
        </p:spPr>
        <p:txBody>
          <a:bodyPr lIns="36000" tIns="36000" rIns="36000" bIns="36000"/>
          <a:lstStyle>
            <a:lvl1pPr marL="0" indent="0" algn="l" defTabSz="457200" rtl="0" eaLnBrk="1" latinLnBrk="0" hangingPunct="1">
              <a:spcBef>
                <a:spcPct val="20000"/>
              </a:spcBef>
              <a:buFont typeface="Arial"/>
              <a:buNone/>
              <a:defRPr kumimoji="1" sz="21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1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16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12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82324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F9A1AD76-8200-4D8F-A1CF-1F7D5CB0B65F}"/>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1508" t="7980" r="2010" b="16056"/>
          <a:stretch>
            <a:fillRect/>
          </a:stretch>
        </p:blipFill>
        <p:spPr bwMode="auto">
          <a:xfrm>
            <a:off x="198174" y="4772709"/>
            <a:ext cx="2050841" cy="286773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3" name="角丸四角形吹き出し 121">
            <a:extLst>
              <a:ext uri="{FF2B5EF4-FFF2-40B4-BE49-F238E27FC236}">
                <a16:creationId xmlns:a16="http://schemas.microsoft.com/office/drawing/2014/main" id="{389C2A8A-6215-467A-9268-53FD7C2D9832}"/>
              </a:ext>
            </a:extLst>
          </p:cNvPr>
          <p:cNvSpPr/>
          <p:nvPr/>
        </p:nvSpPr>
        <p:spPr>
          <a:xfrm>
            <a:off x="190275" y="7840290"/>
            <a:ext cx="3661290" cy="1989510"/>
          </a:xfrm>
          <a:prstGeom prst="wedgeRoundRectCallout">
            <a:avLst>
              <a:gd name="adj1" fmla="val -21337"/>
              <a:gd name="adj2" fmla="val -66099"/>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51">
            <a:extLst>
              <a:ext uri="{FF2B5EF4-FFF2-40B4-BE49-F238E27FC236}">
                <a16:creationId xmlns:a16="http://schemas.microsoft.com/office/drawing/2014/main" id="{4517C76E-357F-41FA-80CB-D2EE6339BC5D}"/>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1508" t="7980" r="2010" b="16056"/>
          <a:stretch>
            <a:fillRect/>
          </a:stretch>
        </p:blipFill>
        <p:spPr bwMode="auto">
          <a:xfrm>
            <a:off x="209325" y="772363"/>
            <a:ext cx="2039690" cy="284706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4" name="角丸四角形吹き出し 121">
            <a:extLst>
              <a:ext uri="{FF2B5EF4-FFF2-40B4-BE49-F238E27FC236}">
                <a16:creationId xmlns:a16="http://schemas.microsoft.com/office/drawing/2014/main" id="{A5F1943A-7C62-4170-8EF9-41E70F7835D6}"/>
              </a:ext>
            </a:extLst>
          </p:cNvPr>
          <p:cNvSpPr/>
          <p:nvPr/>
        </p:nvSpPr>
        <p:spPr>
          <a:xfrm>
            <a:off x="209325" y="3745131"/>
            <a:ext cx="3661290" cy="668578"/>
          </a:xfrm>
          <a:prstGeom prst="wedgeRoundRectCallout">
            <a:avLst>
              <a:gd name="adj1" fmla="val -20730"/>
              <a:gd name="adj2" fmla="val -87727"/>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175857" y="457196"/>
            <a:ext cx="2682143" cy="7632859"/>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応募を変更する場合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変更したい応募情報を押下。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例えば ○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に変更。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応募を修正するボタンを押すことにより修正完了。</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応募修正後に次回閲覧すると、「家」マーク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」に変更される。</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応募を取消しする場合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応募情報を全て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に変更。</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応募を修正するボタンを押すことにより取消完了。</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応募修正後に次回閲覧すると、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「家」マーク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」に変更される。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cxnSpLocks/>
          </p:cNvCxnSpPr>
          <p:nvPr/>
        </p:nvCxnSpPr>
        <p:spPr>
          <a:xfrm>
            <a:off x="4142707" y="499881"/>
            <a:ext cx="0" cy="9406119"/>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．応募の変更・取消し</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0EDE1BA9-8242-4413-B9EB-D66A9E72E8C4}"/>
              </a:ext>
            </a:extLst>
          </p:cNvPr>
          <p:cNvSpPr/>
          <p:nvPr/>
        </p:nvSpPr>
        <p:spPr>
          <a:xfrm>
            <a:off x="-2" y="49031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＞応募を変更する場合</a:t>
            </a:r>
          </a:p>
        </p:txBody>
      </p:sp>
      <p:sp>
        <p:nvSpPr>
          <p:cNvPr id="54" name="正方形/長方形 53">
            <a:extLst>
              <a:ext uri="{FF2B5EF4-FFF2-40B4-BE49-F238E27FC236}">
                <a16:creationId xmlns:a16="http://schemas.microsoft.com/office/drawing/2014/main" id="{871120CE-E9D2-4A34-BF9B-00BA5437A3FD}"/>
              </a:ext>
            </a:extLst>
          </p:cNvPr>
          <p:cNvSpPr/>
          <p:nvPr/>
        </p:nvSpPr>
        <p:spPr>
          <a:xfrm>
            <a:off x="1047524" y="3048000"/>
            <a:ext cx="419325"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55" name="図 54">
            <a:extLst>
              <a:ext uri="{FF2B5EF4-FFF2-40B4-BE49-F238E27FC236}">
                <a16:creationId xmlns:a16="http://schemas.microsoft.com/office/drawing/2014/main" id="{3F8AA728-3103-4494-8315-F8A521052119}"/>
              </a:ext>
            </a:extLst>
          </p:cNvPr>
          <p:cNvPicPr>
            <a:picLocks noChangeAspect="1"/>
          </p:cNvPicPr>
          <p:nvPr/>
        </p:nvPicPr>
        <p:blipFill>
          <a:blip r:embed="rId5"/>
          <a:stretch>
            <a:fillRect/>
          </a:stretch>
        </p:blipFill>
        <p:spPr>
          <a:xfrm>
            <a:off x="314638" y="3827806"/>
            <a:ext cx="890093" cy="543088"/>
          </a:xfrm>
          <a:prstGeom prst="rect">
            <a:avLst/>
          </a:prstGeom>
        </p:spPr>
      </p:pic>
      <p:pic>
        <p:nvPicPr>
          <p:cNvPr id="56" name="図 55">
            <a:extLst>
              <a:ext uri="{FF2B5EF4-FFF2-40B4-BE49-F238E27FC236}">
                <a16:creationId xmlns:a16="http://schemas.microsoft.com/office/drawing/2014/main" id="{393A6C80-95F4-4936-BFDC-4FCEE9D2683D}"/>
              </a:ext>
            </a:extLst>
          </p:cNvPr>
          <p:cNvPicPr>
            <a:picLocks noChangeAspect="1"/>
          </p:cNvPicPr>
          <p:nvPr/>
        </p:nvPicPr>
        <p:blipFill>
          <a:blip r:embed="rId5"/>
          <a:stretch>
            <a:fillRect/>
          </a:stretch>
        </p:blipFill>
        <p:spPr>
          <a:xfrm>
            <a:off x="2691753" y="3827806"/>
            <a:ext cx="890093" cy="543088"/>
          </a:xfrm>
          <a:prstGeom prst="rect">
            <a:avLst/>
          </a:prstGeom>
        </p:spPr>
      </p:pic>
      <p:pic>
        <p:nvPicPr>
          <p:cNvPr id="57" name="図 56">
            <a:extLst>
              <a:ext uri="{FF2B5EF4-FFF2-40B4-BE49-F238E27FC236}">
                <a16:creationId xmlns:a16="http://schemas.microsoft.com/office/drawing/2014/main" id="{5AE55810-AAFA-42DA-8D9B-5548AE2445AA}"/>
              </a:ext>
            </a:extLst>
          </p:cNvPr>
          <p:cNvPicPr>
            <a:picLocks noChangeAspect="1"/>
          </p:cNvPicPr>
          <p:nvPr/>
        </p:nvPicPr>
        <p:blipFill rotWithShape="1">
          <a:blip r:embed="rId6"/>
          <a:srcRect l="21292" t="89378" r="22722" b="1554"/>
          <a:stretch/>
        </p:blipFill>
        <p:spPr>
          <a:xfrm>
            <a:off x="1541742" y="3935589"/>
            <a:ext cx="869674" cy="295738"/>
          </a:xfrm>
          <a:prstGeom prst="rect">
            <a:avLst/>
          </a:prstGeom>
        </p:spPr>
      </p:pic>
      <p:sp>
        <p:nvSpPr>
          <p:cNvPr id="58" name="下矢印 208">
            <a:extLst>
              <a:ext uri="{FF2B5EF4-FFF2-40B4-BE49-F238E27FC236}">
                <a16:creationId xmlns:a16="http://schemas.microsoft.com/office/drawing/2014/main" id="{0E4079EF-CAC5-40B0-8D1B-6851BE5EDCAB}"/>
              </a:ext>
            </a:extLst>
          </p:cNvPr>
          <p:cNvSpPr/>
          <p:nvPr/>
        </p:nvSpPr>
        <p:spPr>
          <a:xfrm rot="-5400000">
            <a:off x="1256940" y="3963805"/>
            <a:ext cx="295738" cy="199951"/>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下矢印 209">
            <a:extLst>
              <a:ext uri="{FF2B5EF4-FFF2-40B4-BE49-F238E27FC236}">
                <a16:creationId xmlns:a16="http://schemas.microsoft.com/office/drawing/2014/main" id="{003DCF3D-7DA1-4064-8478-D384E0F600AF}"/>
              </a:ext>
            </a:extLst>
          </p:cNvPr>
          <p:cNvSpPr/>
          <p:nvPr/>
        </p:nvSpPr>
        <p:spPr>
          <a:xfrm rot="-5400000">
            <a:off x="2373852" y="3963806"/>
            <a:ext cx="295738" cy="199950"/>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0" name="正方形/長方形 59">
            <a:extLst>
              <a:ext uri="{FF2B5EF4-FFF2-40B4-BE49-F238E27FC236}">
                <a16:creationId xmlns:a16="http://schemas.microsoft.com/office/drawing/2014/main" id="{0767EB66-062E-473B-BF9A-22683959EE32}"/>
              </a:ext>
            </a:extLst>
          </p:cNvPr>
          <p:cNvSpPr/>
          <p:nvPr/>
        </p:nvSpPr>
        <p:spPr>
          <a:xfrm>
            <a:off x="361439" y="3936988"/>
            <a:ext cx="285758" cy="289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62" name="図 61">
            <a:extLst>
              <a:ext uri="{FF2B5EF4-FFF2-40B4-BE49-F238E27FC236}">
                <a16:creationId xmlns:a16="http://schemas.microsoft.com/office/drawing/2014/main" id="{ED54DD70-89E7-4258-8D95-5B9B575805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441" t="10931" r="45231" b="82039"/>
          <a:stretch/>
        </p:blipFill>
        <p:spPr bwMode="auto">
          <a:xfrm>
            <a:off x="2778781" y="3948207"/>
            <a:ext cx="227134" cy="273295"/>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6EB58184-A233-4265-A572-835D88C21414}"/>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64624" t="74688" r="16736" b="18913"/>
          <a:stretch>
            <a:fillRect/>
          </a:stretch>
        </p:blipFill>
        <p:spPr bwMode="auto">
          <a:xfrm>
            <a:off x="3126999" y="3854916"/>
            <a:ext cx="376894" cy="2522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 name="正方形/長方形 60">
            <a:extLst>
              <a:ext uri="{FF2B5EF4-FFF2-40B4-BE49-F238E27FC236}">
                <a16:creationId xmlns:a16="http://schemas.microsoft.com/office/drawing/2014/main" id="{402C646F-40B7-4760-B1C8-2B4378012B18}"/>
              </a:ext>
            </a:extLst>
          </p:cNvPr>
          <p:cNvSpPr/>
          <p:nvPr/>
        </p:nvSpPr>
        <p:spPr>
          <a:xfrm>
            <a:off x="3039063" y="3817638"/>
            <a:ext cx="504235" cy="280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5" name="正方形/長方形 64">
            <a:extLst>
              <a:ext uri="{FF2B5EF4-FFF2-40B4-BE49-F238E27FC236}">
                <a16:creationId xmlns:a16="http://schemas.microsoft.com/office/drawing/2014/main" id="{67E0E515-1ED2-4FE6-A29F-F89C1DA84B3B}"/>
              </a:ext>
            </a:extLst>
          </p:cNvPr>
          <p:cNvSpPr/>
          <p:nvPr/>
        </p:nvSpPr>
        <p:spPr>
          <a:xfrm>
            <a:off x="9523" y="4481290"/>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＞応募を取消しする場合</a:t>
            </a:r>
          </a:p>
        </p:txBody>
      </p:sp>
      <p:pic>
        <p:nvPicPr>
          <p:cNvPr id="69" name="図 68">
            <a:extLst>
              <a:ext uri="{FF2B5EF4-FFF2-40B4-BE49-F238E27FC236}">
                <a16:creationId xmlns:a16="http://schemas.microsoft.com/office/drawing/2014/main" id="{A80FF731-2A06-4E07-89F7-67529EBC8029}"/>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41119" t="27091" r="12126" b="17099"/>
          <a:stretch>
            <a:fillRect/>
          </a:stretch>
        </p:blipFill>
        <p:spPr bwMode="auto">
          <a:xfrm>
            <a:off x="357393" y="7891665"/>
            <a:ext cx="886239" cy="18702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7208D41A-086E-459A-8781-F0A7080758CA}"/>
              </a:ext>
            </a:extLst>
          </p:cNvPr>
          <p:cNvPicPr>
            <a:picLocks noChangeAspect="1"/>
          </p:cNvPicPr>
          <p:nvPr/>
        </p:nvPicPr>
        <p:blipFill>
          <a:blip r:embed="rId8"/>
          <a:stretch>
            <a:fillRect/>
          </a:stretch>
        </p:blipFill>
        <p:spPr>
          <a:xfrm>
            <a:off x="435249" y="8246160"/>
            <a:ext cx="251017" cy="1465114"/>
          </a:xfrm>
          <a:prstGeom prst="rect">
            <a:avLst/>
          </a:prstGeom>
        </p:spPr>
      </p:pic>
      <p:sp>
        <p:nvSpPr>
          <p:cNvPr id="71" name="正方形/長方形 70">
            <a:extLst>
              <a:ext uri="{FF2B5EF4-FFF2-40B4-BE49-F238E27FC236}">
                <a16:creationId xmlns:a16="http://schemas.microsoft.com/office/drawing/2014/main" id="{F00D0194-B216-4D78-B01C-84EF30A12C4A}"/>
              </a:ext>
            </a:extLst>
          </p:cNvPr>
          <p:cNvSpPr/>
          <p:nvPr/>
        </p:nvSpPr>
        <p:spPr>
          <a:xfrm>
            <a:off x="402967" y="8314499"/>
            <a:ext cx="285758" cy="288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正方形/長方形 71">
            <a:extLst>
              <a:ext uri="{FF2B5EF4-FFF2-40B4-BE49-F238E27FC236}">
                <a16:creationId xmlns:a16="http://schemas.microsoft.com/office/drawing/2014/main" id="{8FC84573-65C9-48AC-8A87-6D0A80F6E2C9}"/>
              </a:ext>
            </a:extLst>
          </p:cNvPr>
          <p:cNvSpPr/>
          <p:nvPr/>
        </p:nvSpPr>
        <p:spPr>
          <a:xfrm>
            <a:off x="402967" y="9314625"/>
            <a:ext cx="294041" cy="305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73" name="図 72">
            <a:extLst>
              <a:ext uri="{FF2B5EF4-FFF2-40B4-BE49-F238E27FC236}">
                <a16:creationId xmlns:a16="http://schemas.microsoft.com/office/drawing/2014/main" id="{27E332BA-6D28-474B-B9A3-A6B1F954C03F}"/>
              </a:ext>
            </a:extLst>
          </p:cNvPr>
          <p:cNvPicPr>
            <a:picLocks noChangeAspect="1"/>
          </p:cNvPicPr>
          <p:nvPr/>
        </p:nvPicPr>
        <p:blipFill rotWithShape="1">
          <a:blip r:embed="rId6"/>
          <a:srcRect l="21292" t="89378" r="22722" b="1554"/>
          <a:stretch/>
        </p:blipFill>
        <p:spPr>
          <a:xfrm>
            <a:off x="1574981" y="8729715"/>
            <a:ext cx="869674" cy="292815"/>
          </a:xfrm>
          <a:prstGeom prst="rect">
            <a:avLst/>
          </a:prstGeom>
        </p:spPr>
      </p:pic>
      <p:pic>
        <p:nvPicPr>
          <p:cNvPr id="75" name="図 74">
            <a:extLst>
              <a:ext uri="{FF2B5EF4-FFF2-40B4-BE49-F238E27FC236}">
                <a16:creationId xmlns:a16="http://schemas.microsoft.com/office/drawing/2014/main" id="{5A8AFFC7-27E1-4798-9343-4FA4F66680A7}"/>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41119" t="27091" r="12126" b="17099"/>
          <a:stretch>
            <a:fillRect/>
          </a:stretch>
        </p:blipFill>
        <p:spPr bwMode="auto">
          <a:xfrm>
            <a:off x="2737818" y="7878413"/>
            <a:ext cx="886239" cy="18702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図 75">
            <a:extLst>
              <a:ext uri="{FF2B5EF4-FFF2-40B4-BE49-F238E27FC236}">
                <a16:creationId xmlns:a16="http://schemas.microsoft.com/office/drawing/2014/main" id="{1DA39849-FA0F-4905-892A-F8FA8B8A5D83}"/>
              </a:ext>
            </a:extLst>
          </p:cNvPr>
          <p:cNvPicPr>
            <a:picLocks noChangeAspect="1"/>
          </p:cNvPicPr>
          <p:nvPr/>
        </p:nvPicPr>
        <p:blipFill rotWithShape="1">
          <a:blip r:embed="rId9"/>
          <a:srcRect l="7247" t="-2083" r="9652" b="2046"/>
          <a:stretch/>
        </p:blipFill>
        <p:spPr>
          <a:xfrm>
            <a:off x="3158456" y="8745660"/>
            <a:ext cx="382776" cy="400051"/>
          </a:xfrm>
          <a:prstGeom prst="rect">
            <a:avLst/>
          </a:prstGeom>
        </p:spPr>
      </p:pic>
      <p:pic>
        <p:nvPicPr>
          <p:cNvPr id="77" name="図 76">
            <a:extLst>
              <a:ext uri="{FF2B5EF4-FFF2-40B4-BE49-F238E27FC236}">
                <a16:creationId xmlns:a16="http://schemas.microsoft.com/office/drawing/2014/main" id="{D309E8F5-5D42-4500-96BF-F5147322B5B6}"/>
              </a:ext>
            </a:extLst>
          </p:cNvPr>
          <p:cNvPicPr>
            <a:picLocks noChangeAspect="1"/>
          </p:cNvPicPr>
          <p:nvPr/>
        </p:nvPicPr>
        <p:blipFill>
          <a:blip r:embed="rId8"/>
          <a:stretch>
            <a:fillRect/>
          </a:stretch>
        </p:blipFill>
        <p:spPr>
          <a:xfrm>
            <a:off x="2815674" y="8227118"/>
            <a:ext cx="251017" cy="1477132"/>
          </a:xfrm>
          <a:prstGeom prst="rect">
            <a:avLst/>
          </a:prstGeom>
        </p:spPr>
      </p:pic>
      <p:pic>
        <p:nvPicPr>
          <p:cNvPr id="78" name="図 77">
            <a:extLst>
              <a:ext uri="{FF2B5EF4-FFF2-40B4-BE49-F238E27FC236}">
                <a16:creationId xmlns:a16="http://schemas.microsoft.com/office/drawing/2014/main" id="{5A0910D9-048A-47BE-BB38-D5EB67E11F5E}"/>
              </a:ext>
            </a:extLst>
          </p:cNvPr>
          <p:cNvPicPr>
            <a:picLocks noChangeAspect="1"/>
          </p:cNvPicPr>
          <p:nvPr/>
        </p:nvPicPr>
        <p:blipFill rotWithShape="1">
          <a:blip r:embed="rId5"/>
          <a:srcRect l="48527" t="44351" r="9598" b="18793"/>
          <a:stretch/>
        </p:blipFill>
        <p:spPr>
          <a:xfrm>
            <a:off x="3168511" y="9470326"/>
            <a:ext cx="372719" cy="200027"/>
          </a:xfrm>
          <a:prstGeom prst="rect">
            <a:avLst/>
          </a:prstGeom>
        </p:spPr>
      </p:pic>
      <p:pic>
        <p:nvPicPr>
          <p:cNvPr id="80" name="図 79">
            <a:extLst>
              <a:ext uri="{FF2B5EF4-FFF2-40B4-BE49-F238E27FC236}">
                <a16:creationId xmlns:a16="http://schemas.microsoft.com/office/drawing/2014/main" id="{F30BF9A1-8BA1-480B-8F47-59F61F1CBA65}"/>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64624" t="74688" r="16736" b="18913"/>
          <a:stretch>
            <a:fillRect/>
          </a:stretch>
        </p:blipFill>
        <p:spPr bwMode="auto">
          <a:xfrm>
            <a:off x="3157099" y="8237347"/>
            <a:ext cx="384132" cy="2207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1539EF97-EE53-42AF-8CDB-B1403CDBD76F}"/>
              </a:ext>
            </a:extLst>
          </p:cNvPr>
          <p:cNvSpPr/>
          <p:nvPr/>
        </p:nvSpPr>
        <p:spPr>
          <a:xfrm>
            <a:off x="3066691" y="8166101"/>
            <a:ext cx="557366" cy="306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2" name="正方形/長方形 81">
            <a:extLst>
              <a:ext uri="{FF2B5EF4-FFF2-40B4-BE49-F238E27FC236}">
                <a16:creationId xmlns:a16="http://schemas.microsoft.com/office/drawing/2014/main" id="{79DF7503-3BFB-41A5-8618-D11A0B4F939D}"/>
              </a:ext>
            </a:extLst>
          </p:cNvPr>
          <p:cNvSpPr/>
          <p:nvPr/>
        </p:nvSpPr>
        <p:spPr>
          <a:xfrm>
            <a:off x="3066691" y="9183834"/>
            <a:ext cx="557366" cy="283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4" name="正方形/長方形 83">
            <a:extLst>
              <a:ext uri="{FF2B5EF4-FFF2-40B4-BE49-F238E27FC236}">
                <a16:creationId xmlns:a16="http://schemas.microsoft.com/office/drawing/2014/main" id="{56C516AF-6234-468C-8578-70E79875938B}"/>
              </a:ext>
            </a:extLst>
          </p:cNvPr>
          <p:cNvSpPr/>
          <p:nvPr/>
        </p:nvSpPr>
        <p:spPr>
          <a:xfrm>
            <a:off x="1111525" y="5895065"/>
            <a:ext cx="264214" cy="1595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85" name="図 84">
            <a:extLst>
              <a:ext uri="{FF2B5EF4-FFF2-40B4-BE49-F238E27FC236}">
                <a16:creationId xmlns:a16="http://schemas.microsoft.com/office/drawing/2014/main" id="{78737811-0D14-44F6-B8D1-C42C96CF366C}"/>
              </a:ext>
            </a:extLst>
          </p:cNvPr>
          <p:cNvPicPr>
            <a:picLocks noChangeAspect="1"/>
          </p:cNvPicPr>
          <p:nvPr/>
        </p:nvPicPr>
        <p:blipFill rotWithShape="1">
          <a:blip r:embed="rId9"/>
          <a:srcRect l="7247" t="48027" r="9652" b="4621"/>
          <a:stretch/>
        </p:blipFill>
        <p:spPr>
          <a:xfrm>
            <a:off x="3170937" y="8487064"/>
            <a:ext cx="382776" cy="183297"/>
          </a:xfrm>
          <a:prstGeom prst="rect">
            <a:avLst/>
          </a:prstGeom>
        </p:spPr>
      </p:pic>
      <p:pic>
        <p:nvPicPr>
          <p:cNvPr id="86" name="図 85">
            <a:extLst>
              <a:ext uri="{FF2B5EF4-FFF2-40B4-BE49-F238E27FC236}">
                <a16:creationId xmlns:a16="http://schemas.microsoft.com/office/drawing/2014/main" id="{39F56E7F-1962-487D-8DD6-808DE75BE243}"/>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64624" t="74688" r="16736" b="18913"/>
          <a:stretch>
            <a:fillRect/>
          </a:stretch>
        </p:blipFill>
        <p:spPr bwMode="auto">
          <a:xfrm>
            <a:off x="3144547" y="9255770"/>
            <a:ext cx="398751" cy="194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0876CD40-7553-427A-827E-FE552F5211B1}"/>
              </a:ext>
            </a:extLst>
          </p:cNvPr>
          <p:cNvPicPr>
            <a:picLocks noChangeAspect="1"/>
          </p:cNvPicPr>
          <p:nvPr/>
        </p:nvPicPr>
        <p:blipFill rotWithShape="1">
          <a:blip r:embed="rId9"/>
          <a:srcRect l="7247" t="48027" r="9652" b="4621"/>
          <a:stretch/>
        </p:blipFill>
        <p:spPr>
          <a:xfrm>
            <a:off x="792087" y="8465682"/>
            <a:ext cx="382776" cy="183297"/>
          </a:xfrm>
          <a:prstGeom prst="rect">
            <a:avLst/>
          </a:prstGeom>
        </p:spPr>
      </p:pic>
      <p:sp>
        <p:nvSpPr>
          <p:cNvPr id="88" name="下矢印 208">
            <a:extLst>
              <a:ext uri="{FF2B5EF4-FFF2-40B4-BE49-F238E27FC236}">
                <a16:creationId xmlns:a16="http://schemas.microsoft.com/office/drawing/2014/main" id="{8D1962C0-8F66-4269-B61D-1DFD03A2506E}"/>
              </a:ext>
            </a:extLst>
          </p:cNvPr>
          <p:cNvSpPr/>
          <p:nvPr/>
        </p:nvSpPr>
        <p:spPr>
          <a:xfrm rot="-5400000">
            <a:off x="1209249" y="8789793"/>
            <a:ext cx="412145" cy="178920"/>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下矢印 209">
            <a:extLst>
              <a:ext uri="{FF2B5EF4-FFF2-40B4-BE49-F238E27FC236}">
                <a16:creationId xmlns:a16="http://schemas.microsoft.com/office/drawing/2014/main" id="{93BB2C13-5C1E-4838-A353-99C28E0380F2}"/>
              </a:ext>
            </a:extLst>
          </p:cNvPr>
          <p:cNvSpPr/>
          <p:nvPr/>
        </p:nvSpPr>
        <p:spPr>
          <a:xfrm rot="-5400000">
            <a:off x="2335686" y="8789793"/>
            <a:ext cx="412145" cy="178920"/>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40536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6ABB0B1A-CEC0-4875-92F2-3E01834FA660}"/>
              </a:ext>
            </a:extLst>
          </p:cNvPr>
          <p:cNvGrpSpPr/>
          <p:nvPr/>
        </p:nvGrpSpPr>
        <p:grpSpPr>
          <a:xfrm>
            <a:off x="110272" y="832472"/>
            <a:ext cx="5759525" cy="2602557"/>
            <a:chOff x="110272" y="832472"/>
            <a:chExt cx="5759525" cy="2602557"/>
          </a:xfrm>
        </p:grpSpPr>
        <p:pic>
          <p:nvPicPr>
            <p:cNvPr id="21" name="図 20">
              <a:extLst>
                <a:ext uri="{FF2B5EF4-FFF2-40B4-BE49-F238E27FC236}">
                  <a16:creationId xmlns:a16="http://schemas.microsoft.com/office/drawing/2014/main" id="{00000000-0008-0000-0000-000013000000}"/>
                </a:ext>
              </a:extLst>
            </p:cNvPr>
            <p:cNvPicPr>
              <a:picLocks noChangeAspect="1"/>
            </p:cNvPicPr>
            <p:nvPr/>
          </p:nvPicPr>
          <p:blipFill rotWithShape="1">
            <a:blip r:embed="rId3"/>
            <a:srcRect l="1" t="14338" r="37564" b="52828"/>
            <a:stretch/>
          </p:blipFill>
          <p:spPr>
            <a:xfrm>
              <a:off x="110272" y="832472"/>
              <a:ext cx="5759525" cy="2602557"/>
            </a:xfrm>
            <a:prstGeom prst="rect">
              <a:avLst/>
            </a:prstGeom>
            <a:ln>
              <a:solidFill>
                <a:schemeClr val="tx1">
                  <a:lumMod val="95000"/>
                  <a:lumOff val="5000"/>
                </a:schemeClr>
              </a:solidFill>
            </a:ln>
          </p:spPr>
        </p:pic>
        <p:sp>
          <p:nvSpPr>
            <p:cNvPr id="45" name="テキスト ボックス 1">
              <a:extLst>
                <a:ext uri="{FF2B5EF4-FFF2-40B4-BE49-F238E27FC236}">
                  <a16:creationId xmlns:a16="http://schemas.microsoft.com/office/drawing/2014/main" id="{60BD1BB3-D605-4534-9E05-8043F391754B}"/>
                </a:ext>
              </a:extLst>
            </p:cNvPr>
            <p:cNvSpPr txBox="1"/>
            <p:nvPr/>
          </p:nvSpPr>
          <p:spPr>
            <a:xfrm>
              <a:off x="814295" y="1008468"/>
              <a:ext cx="1235167" cy="129943"/>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48" name="テキスト ボックス 1">
              <a:extLst>
                <a:ext uri="{FF2B5EF4-FFF2-40B4-BE49-F238E27FC236}">
                  <a16:creationId xmlns:a16="http://schemas.microsoft.com/office/drawing/2014/main" id="{5D09B719-8AFE-4722-B56D-407EA679C741}"/>
                </a:ext>
              </a:extLst>
            </p:cNvPr>
            <p:cNvSpPr txBox="1"/>
            <p:nvPr/>
          </p:nvSpPr>
          <p:spPr>
            <a:xfrm>
              <a:off x="682118" y="1250213"/>
              <a:ext cx="3118357" cy="175134"/>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latin typeface="+mj-ea"/>
                  <a:ea typeface="+mj-ea"/>
                </a:rPr>
                <a:t>LIXIL-JS:</a:t>
              </a:r>
              <a:r>
                <a:rPr kumimoji="1" lang="ja-JP" altLang="en-US" sz="1000" b="1" dirty="0">
                  <a:latin typeface="+mj-ea"/>
                  <a:ea typeface="+mj-ea"/>
                </a:rPr>
                <a:t> アカウント発行のご連絡です</a:t>
              </a:r>
              <a:endParaRPr kumimoji="1" lang="en-US" altLang="ja-JP" sz="1000" b="1" dirty="0">
                <a:latin typeface="+mj-ea"/>
                <a:ea typeface="+mj-ea"/>
              </a:endParaRPr>
            </a:p>
          </p:txBody>
        </p:sp>
        <p:pic>
          <p:nvPicPr>
            <p:cNvPr id="4" name="図 3">
              <a:extLst>
                <a:ext uri="{FF2B5EF4-FFF2-40B4-BE49-F238E27FC236}">
                  <a16:creationId xmlns:a16="http://schemas.microsoft.com/office/drawing/2014/main" id="{8475095F-A3FC-47A6-9564-1FCE64FF28DE}"/>
                </a:ext>
              </a:extLst>
            </p:cNvPr>
            <p:cNvPicPr>
              <a:picLocks noChangeAspect="1"/>
            </p:cNvPicPr>
            <p:nvPr/>
          </p:nvPicPr>
          <p:blipFill>
            <a:blip r:embed="rId4"/>
            <a:stretch>
              <a:fillRect/>
            </a:stretch>
          </p:blipFill>
          <p:spPr>
            <a:xfrm>
              <a:off x="221890" y="1498087"/>
              <a:ext cx="5617427" cy="1923437"/>
            </a:xfrm>
            <a:prstGeom prst="rect">
              <a:avLst/>
            </a:prstGeom>
          </p:spPr>
        </p:pic>
        <p:sp>
          <p:nvSpPr>
            <p:cNvPr id="49" name="テキスト ボックス 1">
              <a:extLst>
                <a:ext uri="{FF2B5EF4-FFF2-40B4-BE49-F238E27FC236}">
                  <a16:creationId xmlns:a16="http://schemas.microsoft.com/office/drawing/2014/main" id="{98D7CCCE-2F5A-4B5E-81FB-BD465DD30466}"/>
                </a:ext>
              </a:extLst>
            </p:cNvPr>
            <p:cNvSpPr txBox="1"/>
            <p:nvPr/>
          </p:nvSpPr>
          <p:spPr>
            <a:xfrm>
              <a:off x="252371" y="1509169"/>
              <a:ext cx="382629" cy="158745"/>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37" name="テキスト ボックス 1">
              <a:extLst>
                <a:ext uri="{FF2B5EF4-FFF2-40B4-BE49-F238E27FC236}">
                  <a16:creationId xmlns:a16="http://schemas.microsoft.com/office/drawing/2014/main" id="{A4459E67-A5B3-49F6-8FB6-DF66D94F2B8D}"/>
                </a:ext>
              </a:extLst>
            </p:cNvPr>
            <p:cNvSpPr txBox="1"/>
            <p:nvPr/>
          </p:nvSpPr>
          <p:spPr>
            <a:xfrm>
              <a:off x="805206" y="851789"/>
              <a:ext cx="1533181" cy="133649"/>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dirty="0">
                  <a:latin typeface="+mj-ea"/>
                  <a:ea typeface="+mj-ea"/>
                </a:rPr>
                <a:t>no-reply@crama.apps.lixil.co.jp</a:t>
              </a:r>
            </a:p>
          </p:txBody>
        </p:sp>
      </p:grpSp>
      <p:sp>
        <p:nvSpPr>
          <p:cNvPr id="17" name="テキスト ボックス 16"/>
          <p:cNvSpPr txBox="1"/>
          <p:nvPr/>
        </p:nvSpPr>
        <p:spPr>
          <a:xfrm>
            <a:off x="4175857" y="4063996"/>
            <a:ext cx="2682143" cy="5693866"/>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アカウント発行のご連絡メール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LIXIL-JS: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アカウント発行のご連絡です」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(no-reply@crama.apps.lixil.co.jp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開く。</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運営規約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を押下し</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運営規約を確認する。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②マイページ アカウントの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パスワード登録</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職人マイページアカウント登録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画面②から「パスワード」と「パス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ワード再入力」に設定したいパス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ワードを入力し送信ボタンを押下。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パスワードは英大文字・英小文字・数字・記号のうち３種類以上から構成された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文字以上の長さで、設定する。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マイページログイン画面から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ユーザー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：「メールアドレス」と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設定した「パスワード」を入力し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ログイン ボタンを押下。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初期設定</a:t>
            </a:r>
          </a:p>
        </p:txBody>
      </p:sp>
      <p:sp>
        <p:nvSpPr>
          <p:cNvPr id="8" name="正方形/長方形 7"/>
          <p:cNvSpPr/>
          <p:nvPr/>
        </p:nvSpPr>
        <p:spPr>
          <a:xfrm>
            <a:off x="4090401" y="3745273"/>
            <a:ext cx="2533502"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90398" y="3721004"/>
            <a:ext cx="2533503" cy="307777"/>
          </a:xfrm>
          <a:prstGeom prst="rect">
            <a:avLst/>
          </a:prstGeom>
          <a:no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アカウント発行メールを受信</a:t>
            </a:r>
          </a:p>
        </p:txBody>
      </p:sp>
      <p:cxnSp>
        <p:nvCxnSpPr>
          <p:cNvPr id="11" name="直線コネクタ 10"/>
          <p:cNvCxnSpPr>
            <a:cxnSpLocks/>
          </p:cNvCxnSpPr>
          <p:nvPr/>
        </p:nvCxnSpPr>
        <p:spPr>
          <a:xfrm>
            <a:off x="4175857" y="4088357"/>
            <a:ext cx="0" cy="5817643"/>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6105527" cy="276742"/>
          </a:xfrm>
          <a:prstGeom prst="rect">
            <a:avLst/>
          </a:prstGeom>
        </p:spPr>
        <p:txBody>
          <a:bodyPr wrap="square">
            <a:spAutoFit/>
          </a:bodyPr>
          <a:lstStyle/>
          <a:p>
            <a:pPr>
              <a:lnSpc>
                <a:spcPts val="16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ー</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JS: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アカウント発行のご連絡です。</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a:extLst>
              <a:ext uri="{FF2B5EF4-FFF2-40B4-BE49-F238E27FC236}">
                <a16:creationId xmlns:a16="http://schemas.microsoft.com/office/drawing/2014/main" id="{00000000-0008-0000-0000-000006000000}"/>
              </a:ext>
            </a:extLst>
          </p:cNvPr>
          <p:cNvPicPr>
            <a:picLocks noChangeAspect="1"/>
          </p:cNvPicPr>
          <p:nvPr/>
        </p:nvPicPr>
        <p:blipFill rotWithShape="1">
          <a:blip r:embed="rId5"/>
          <a:srcRect l="24456" t="22228" r="43040" b="44064"/>
          <a:stretch/>
        </p:blipFill>
        <p:spPr>
          <a:xfrm>
            <a:off x="429329" y="6481540"/>
            <a:ext cx="2131329" cy="1768929"/>
          </a:xfrm>
          <a:prstGeom prst="rect">
            <a:avLst/>
          </a:prstGeom>
          <a:ln w="19050">
            <a:solidFill>
              <a:schemeClr val="tx1"/>
            </a:solidFill>
          </a:ln>
        </p:spPr>
      </p:pic>
      <p:sp>
        <p:nvSpPr>
          <p:cNvPr id="29" name="正方形/長方形 28">
            <a:extLst>
              <a:ext uri="{FF2B5EF4-FFF2-40B4-BE49-F238E27FC236}">
                <a16:creationId xmlns:a16="http://schemas.microsoft.com/office/drawing/2014/main" id="{00000000-0008-0000-0000-00000A000000}"/>
              </a:ext>
            </a:extLst>
          </p:cNvPr>
          <p:cNvSpPr/>
          <p:nvPr/>
        </p:nvSpPr>
        <p:spPr>
          <a:xfrm>
            <a:off x="875217" y="6853814"/>
            <a:ext cx="1161139" cy="6212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正方形/長方形 37">
            <a:extLst>
              <a:ext uri="{FF2B5EF4-FFF2-40B4-BE49-F238E27FC236}">
                <a16:creationId xmlns:a16="http://schemas.microsoft.com/office/drawing/2014/main" id="{00000000-0008-0000-0000-00000C000000}"/>
              </a:ext>
            </a:extLst>
          </p:cNvPr>
          <p:cNvSpPr/>
          <p:nvPr/>
        </p:nvSpPr>
        <p:spPr>
          <a:xfrm>
            <a:off x="1233283" y="7817845"/>
            <a:ext cx="491964" cy="1964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9" name="直線矢印コネクタ 38">
            <a:extLst>
              <a:ext uri="{FF2B5EF4-FFF2-40B4-BE49-F238E27FC236}">
                <a16:creationId xmlns:a16="http://schemas.microsoft.com/office/drawing/2014/main" id="{00000000-0008-0000-0000-00000E000000}"/>
              </a:ext>
            </a:extLst>
          </p:cNvPr>
          <p:cNvCxnSpPr>
            <a:cxnSpLocks/>
            <a:endCxn id="38" idx="0"/>
          </p:cNvCxnSpPr>
          <p:nvPr/>
        </p:nvCxnSpPr>
        <p:spPr>
          <a:xfrm>
            <a:off x="1479265" y="7475066"/>
            <a:ext cx="0" cy="342779"/>
          </a:xfrm>
          <a:prstGeom prst="straightConnector1">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17">
            <a:extLst>
              <a:ext uri="{FF2B5EF4-FFF2-40B4-BE49-F238E27FC236}">
                <a16:creationId xmlns:a16="http://schemas.microsoft.com/office/drawing/2014/main" id="{00000000-0008-0000-0000-000012000000}"/>
              </a:ext>
            </a:extLst>
          </p:cNvPr>
          <p:cNvSpPr txBox="1"/>
          <p:nvPr/>
        </p:nvSpPr>
        <p:spPr>
          <a:xfrm>
            <a:off x="878471" y="6969680"/>
            <a:ext cx="803702" cy="919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dirty="0">
                <a:solidFill>
                  <a:schemeClr val="tx1">
                    <a:lumMod val="75000"/>
                    <a:lumOff val="25000"/>
                  </a:schemeClr>
                </a:solidFill>
              </a:rPr>
              <a:t>●●●●●●</a:t>
            </a:r>
          </a:p>
        </p:txBody>
      </p:sp>
      <p:sp>
        <p:nvSpPr>
          <p:cNvPr id="41" name="テキスト ボックス 17">
            <a:extLst>
              <a:ext uri="{FF2B5EF4-FFF2-40B4-BE49-F238E27FC236}">
                <a16:creationId xmlns:a16="http://schemas.microsoft.com/office/drawing/2014/main" id="{DC9394E5-02DB-4705-B3F3-187A48624CBB}"/>
              </a:ext>
            </a:extLst>
          </p:cNvPr>
          <p:cNvSpPr txBox="1"/>
          <p:nvPr/>
        </p:nvSpPr>
        <p:spPr>
          <a:xfrm>
            <a:off x="870851" y="7274480"/>
            <a:ext cx="803702" cy="919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dirty="0">
                <a:solidFill>
                  <a:schemeClr val="tx1">
                    <a:lumMod val="75000"/>
                    <a:lumOff val="25000"/>
                  </a:schemeClr>
                </a:solidFill>
              </a:rPr>
              <a:t>●●●●●●</a:t>
            </a:r>
          </a:p>
        </p:txBody>
      </p:sp>
      <p:pic>
        <p:nvPicPr>
          <p:cNvPr id="42" name="図 41">
            <a:extLst>
              <a:ext uri="{FF2B5EF4-FFF2-40B4-BE49-F238E27FC236}">
                <a16:creationId xmlns:a16="http://schemas.microsoft.com/office/drawing/2014/main" id="{00000000-0008-0000-0000-000011000000}"/>
              </a:ext>
            </a:extLst>
          </p:cNvPr>
          <p:cNvPicPr>
            <a:picLocks noChangeAspect="1"/>
          </p:cNvPicPr>
          <p:nvPr/>
        </p:nvPicPr>
        <p:blipFill rotWithShape="1">
          <a:blip r:embed="rId6"/>
          <a:srcRect l="24456" t="22161" r="43118" b="50325"/>
          <a:stretch/>
        </p:blipFill>
        <p:spPr>
          <a:xfrm>
            <a:off x="429329" y="8341805"/>
            <a:ext cx="2131329" cy="1448108"/>
          </a:xfrm>
          <a:prstGeom prst="rect">
            <a:avLst/>
          </a:prstGeom>
          <a:ln w="19050">
            <a:solidFill>
              <a:schemeClr val="tx1"/>
            </a:solidFill>
          </a:ln>
        </p:spPr>
      </p:pic>
      <p:sp>
        <p:nvSpPr>
          <p:cNvPr id="43" name="正方形/長方形 42">
            <a:extLst>
              <a:ext uri="{FF2B5EF4-FFF2-40B4-BE49-F238E27FC236}">
                <a16:creationId xmlns:a16="http://schemas.microsoft.com/office/drawing/2014/main" id="{00000000-0008-0000-0000-000015000000}"/>
              </a:ext>
            </a:extLst>
          </p:cNvPr>
          <p:cNvSpPr/>
          <p:nvPr/>
        </p:nvSpPr>
        <p:spPr>
          <a:xfrm>
            <a:off x="733334" y="8756113"/>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正方形/長方形 43">
            <a:extLst>
              <a:ext uri="{FF2B5EF4-FFF2-40B4-BE49-F238E27FC236}">
                <a16:creationId xmlns:a16="http://schemas.microsoft.com/office/drawing/2014/main" id="{00000000-0008-0000-0000-000016000000}"/>
              </a:ext>
            </a:extLst>
          </p:cNvPr>
          <p:cNvSpPr/>
          <p:nvPr/>
        </p:nvSpPr>
        <p:spPr>
          <a:xfrm>
            <a:off x="733334" y="9333005"/>
            <a:ext cx="729861" cy="280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正方形/長方形 45">
            <a:extLst>
              <a:ext uri="{FF2B5EF4-FFF2-40B4-BE49-F238E27FC236}">
                <a16:creationId xmlns:a16="http://schemas.microsoft.com/office/drawing/2014/main" id="{00000000-0008-0000-0000-000032000000}"/>
              </a:ext>
            </a:extLst>
          </p:cNvPr>
          <p:cNvSpPr/>
          <p:nvPr/>
        </p:nvSpPr>
        <p:spPr>
          <a:xfrm>
            <a:off x="733334" y="9057622"/>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47" name="コネクタ: カギ線 46">
            <a:extLst>
              <a:ext uri="{FF2B5EF4-FFF2-40B4-BE49-F238E27FC236}">
                <a16:creationId xmlns:a16="http://schemas.microsoft.com/office/drawing/2014/main" id="{EF36A9F7-02F0-4E47-9F04-B441E0357F9D}"/>
              </a:ext>
            </a:extLst>
          </p:cNvPr>
          <p:cNvCxnSpPr>
            <a:cxnSpLocks/>
            <a:stCxn id="43" idx="1"/>
          </p:cNvCxnSpPr>
          <p:nvPr/>
        </p:nvCxnSpPr>
        <p:spPr>
          <a:xfrm rot="10800000" flipV="1">
            <a:off x="733334" y="8868824"/>
            <a:ext cx="12700" cy="241816"/>
          </a:xfrm>
          <a:prstGeom prst="bentConnector4">
            <a:avLst>
              <a:gd name="adj1" fmla="val 1834283"/>
              <a:gd name="adj2" fmla="val 98514"/>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6B1C4EA4-331B-4B0E-80F6-AB761697575A}"/>
              </a:ext>
            </a:extLst>
          </p:cNvPr>
          <p:cNvCxnSpPr>
            <a:cxnSpLocks/>
            <a:endCxn id="44" idx="1"/>
          </p:cNvCxnSpPr>
          <p:nvPr/>
        </p:nvCxnSpPr>
        <p:spPr>
          <a:xfrm rot="5400000">
            <a:off x="602935" y="9334503"/>
            <a:ext cx="269142" cy="8344"/>
          </a:xfrm>
          <a:prstGeom prst="bentConnector4">
            <a:avLst>
              <a:gd name="adj1" fmla="val 23946"/>
              <a:gd name="adj2" fmla="val 2839693"/>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下矢印 65">
            <a:extLst>
              <a:ext uri="{FF2B5EF4-FFF2-40B4-BE49-F238E27FC236}">
                <a16:creationId xmlns:a16="http://schemas.microsoft.com/office/drawing/2014/main" id="{00000000-0008-0000-0000-000042000000}"/>
              </a:ext>
            </a:extLst>
          </p:cNvPr>
          <p:cNvSpPr/>
          <p:nvPr/>
        </p:nvSpPr>
        <p:spPr>
          <a:xfrm rot="7649824">
            <a:off x="1335931" y="9474254"/>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33">
            <a:extLst>
              <a:ext uri="{FF2B5EF4-FFF2-40B4-BE49-F238E27FC236}">
                <a16:creationId xmlns:a16="http://schemas.microsoft.com/office/drawing/2014/main" id="{447C0C9C-BC26-4EA9-A347-C0FBD86DBD22}"/>
              </a:ext>
            </a:extLst>
          </p:cNvPr>
          <p:cNvSpPr txBox="1"/>
          <p:nvPr/>
        </p:nvSpPr>
        <p:spPr>
          <a:xfrm>
            <a:off x="59867" y="4010020"/>
            <a:ext cx="257175" cy="323165"/>
          </a:xfrm>
          <a:prstGeom prst="rect">
            <a:avLst/>
          </a:prstGeom>
          <a:noFill/>
        </p:spPr>
        <p:txBody>
          <a:bodyPr wrap="square" rtlCol="0">
            <a:spAutoFit/>
          </a:bodyPr>
          <a:lstStyle/>
          <a:p>
            <a:pPr algn="ctr"/>
            <a:r>
              <a:rPr lang="ja-JP" altLang="en-US" sz="1500" b="1" dirty="0">
                <a:solidFill>
                  <a:srgbClr val="FFC000"/>
                </a:solidFill>
              </a:rPr>
              <a:t>①</a:t>
            </a:r>
            <a:endParaRPr kumimoji="1" lang="ja-JP" altLang="en-US" sz="1500" b="1" dirty="0">
              <a:solidFill>
                <a:srgbClr val="FFC000"/>
              </a:solidFill>
            </a:endParaRPr>
          </a:p>
        </p:txBody>
      </p:sp>
      <p:pic>
        <p:nvPicPr>
          <p:cNvPr id="35" name="図 34">
            <a:extLst>
              <a:ext uri="{FF2B5EF4-FFF2-40B4-BE49-F238E27FC236}">
                <a16:creationId xmlns:a16="http://schemas.microsoft.com/office/drawing/2014/main" id="{1C7869A5-BAD7-45D6-8742-76343E887A58}"/>
              </a:ext>
            </a:extLst>
          </p:cNvPr>
          <p:cNvPicPr>
            <a:picLocks noChangeAspect="1"/>
          </p:cNvPicPr>
          <p:nvPr/>
        </p:nvPicPr>
        <p:blipFill>
          <a:blip r:embed="rId7"/>
          <a:stretch>
            <a:fillRect/>
          </a:stretch>
        </p:blipFill>
        <p:spPr>
          <a:xfrm>
            <a:off x="435517" y="4088357"/>
            <a:ext cx="3536406" cy="2244018"/>
          </a:xfrm>
          <a:prstGeom prst="rect">
            <a:avLst/>
          </a:prstGeom>
          <a:ln w="19050">
            <a:solidFill>
              <a:schemeClr val="tx1"/>
            </a:solidFill>
          </a:ln>
        </p:spPr>
      </p:pic>
      <p:sp>
        <p:nvSpPr>
          <p:cNvPr id="36" name="テキスト ボックス 35">
            <a:extLst>
              <a:ext uri="{FF2B5EF4-FFF2-40B4-BE49-F238E27FC236}">
                <a16:creationId xmlns:a16="http://schemas.microsoft.com/office/drawing/2014/main" id="{F3E8E8B7-D6E7-4BA3-9C8F-A6B2B26A6D0C}"/>
              </a:ext>
            </a:extLst>
          </p:cNvPr>
          <p:cNvSpPr txBox="1"/>
          <p:nvPr/>
        </p:nvSpPr>
        <p:spPr>
          <a:xfrm>
            <a:off x="72567" y="6429216"/>
            <a:ext cx="257175" cy="323165"/>
          </a:xfrm>
          <a:prstGeom prst="rect">
            <a:avLst/>
          </a:prstGeom>
          <a:noFill/>
        </p:spPr>
        <p:txBody>
          <a:bodyPr wrap="square" rtlCol="0">
            <a:spAutoFit/>
          </a:bodyPr>
          <a:lstStyle/>
          <a:p>
            <a:pPr algn="ctr"/>
            <a:r>
              <a:rPr kumimoji="1" lang="ja-JP" altLang="en-US" sz="1500" b="1" dirty="0">
                <a:solidFill>
                  <a:srgbClr val="FFC000"/>
                </a:solidFill>
              </a:rPr>
              <a:t>②</a:t>
            </a:r>
          </a:p>
        </p:txBody>
      </p:sp>
      <p:sp>
        <p:nvSpPr>
          <p:cNvPr id="5" name="矢印: ストライプ 4">
            <a:extLst>
              <a:ext uri="{FF2B5EF4-FFF2-40B4-BE49-F238E27FC236}">
                <a16:creationId xmlns:a16="http://schemas.microsoft.com/office/drawing/2014/main" id="{0660DF64-013C-4121-B047-EE29F527E2F8}"/>
              </a:ext>
            </a:extLst>
          </p:cNvPr>
          <p:cNvSpPr/>
          <p:nvPr/>
        </p:nvSpPr>
        <p:spPr>
          <a:xfrm rot="5400000">
            <a:off x="2156761" y="8202388"/>
            <a:ext cx="1237145" cy="278833"/>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3EF8050-2C49-490B-B104-56F34F385AA2}"/>
              </a:ext>
            </a:extLst>
          </p:cNvPr>
          <p:cNvSpPr/>
          <p:nvPr/>
        </p:nvSpPr>
        <p:spPr>
          <a:xfrm>
            <a:off x="988203" y="2471539"/>
            <a:ext cx="2924173" cy="1668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B2454FD-9E29-4A9F-B60C-C95E79A0EA0B}"/>
              </a:ext>
            </a:extLst>
          </p:cNvPr>
          <p:cNvSpPr/>
          <p:nvPr/>
        </p:nvSpPr>
        <p:spPr>
          <a:xfrm>
            <a:off x="252369" y="3113426"/>
            <a:ext cx="5264559" cy="1984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線 9">
            <a:extLst>
              <a:ext uri="{FF2B5EF4-FFF2-40B4-BE49-F238E27FC236}">
                <a16:creationId xmlns:a16="http://schemas.microsoft.com/office/drawing/2014/main" id="{8659F7DA-499B-4D61-B20A-5BD6E57EB81A}"/>
              </a:ext>
            </a:extLst>
          </p:cNvPr>
          <p:cNvSpPr/>
          <p:nvPr/>
        </p:nvSpPr>
        <p:spPr>
          <a:xfrm>
            <a:off x="4541790" y="2073696"/>
            <a:ext cx="422688" cy="276742"/>
          </a:xfrm>
          <a:prstGeom prst="borderCallout1">
            <a:avLst>
              <a:gd name="adj1" fmla="val 18750"/>
              <a:gd name="adj2" fmla="val -8333"/>
              <a:gd name="adj3" fmla="val 163880"/>
              <a:gd name="adj4" fmla="val -14149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C000"/>
                </a:solidFill>
              </a:rPr>
              <a:t>①</a:t>
            </a:r>
          </a:p>
        </p:txBody>
      </p:sp>
      <p:sp>
        <p:nvSpPr>
          <p:cNvPr id="26" name="吹き出し: 線 25">
            <a:extLst>
              <a:ext uri="{FF2B5EF4-FFF2-40B4-BE49-F238E27FC236}">
                <a16:creationId xmlns:a16="http://schemas.microsoft.com/office/drawing/2014/main" id="{EA64B0E9-6D51-4769-B23B-71C0459694A8}"/>
              </a:ext>
            </a:extLst>
          </p:cNvPr>
          <p:cNvSpPr/>
          <p:nvPr/>
        </p:nvSpPr>
        <p:spPr>
          <a:xfrm flipH="1">
            <a:off x="116909" y="3528841"/>
            <a:ext cx="425665" cy="276742"/>
          </a:xfrm>
          <a:prstGeom prst="borderCallout1">
            <a:avLst>
              <a:gd name="adj1" fmla="val 18750"/>
              <a:gd name="adj2" fmla="val -8333"/>
              <a:gd name="adj3" fmla="val -53643"/>
              <a:gd name="adj4" fmla="val -578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C000"/>
                </a:solidFill>
              </a:rPr>
              <a:t>②</a:t>
            </a:r>
            <a:endParaRPr kumimoji="1" lang="ja-JP" altLang="en-US" sz="1400" b="1" dirty="0">
              <a:solidFill>
                <a:srgbClr val="FFC000"/>
              </a:solidFill>
            </a:endParaRPr>
          </a:p>
        </p:txBody>
      </p:sp>
    </p:spTree>
    <p:extLst>
      <p:ext uri="{BB962C8B-B14F-4D97-AF65-F5344CB8AC3E}">
        <p14:creationId xmlns:p14="http://schemas.microsoft.com/office/powerpoint/2010/main" val="83398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7352450-18B0-4E15-82F6-23DAB942883B}"/>
              </a:ext>
            </a:extLst>
          </p:cNvPr>
          <p:cNvGrpSpPr/>
          <p:nvPr/>
        </p:nvGrpSpPr>
        <p:grpSpPr>
          <a:xfrm>
            <a:off x="297028" y="1083535"/>
            <a:ext cx="2291014" cy="6199281"/>
            <a:chOff x="297028" y="1083535"/>
            <a:chExt cx="2291014" cy="6199281"/>
          </a:xfrm>
        </p:grpSpPr>
        <p:pic>
          <p:nvPicPr>
            <p:cNvPr id="34" name="図 33">
              <a:extLst>
                <a:ext uri="{FF2B5EF4-FFF2-40B4-BE49-F238E27FC236}">
                  <a16:creationId xmlns:a16="http://schemas.microsoft.com/office/drawing/2014/main" id="{00000000-0008-0000-0000-000010000000}"/>
                </a:ext>
              </a:extLst>
            </p:cNvPr>
            <p:cNvPicPr>
              <a:picLocks noChangeAspect="1"/>
            </p:cNvPicPr>
            <p:nvPr/>
          </p:nvPicPr>
          <p:blipFill rotWithShape="1">
            <a:blip r:embed="rId3"/>
            <a:srcRect l="1915" t="888" b="2059"/>
            <a:stretch/>
          </p:blipFill>
          <p:spPr>
            <a:xfrm>
              <a:off x="370878" y="1083535"/>
              <a:ext cx="2107738" cy="3747725"/>
            </a:xfrm>
            <a:prstGeom prst="rect">
              <a:avLst/>
            </a:prstGeom>
            <a:ln w="19050">
              <a:solidFill>
                <a:schemeClr val="tx1"/>
              </a:solidFill>
            </a:ln>
          </p:spPr>
        </p:pic>
        <p:sp>
          <p:nvSpPr>
            <p:cNvPr id="14" name="テキスト ボックス 1">
              <a:extLst>
                <a:ext uri="{FF2B5EF4-FFF2-40B4-BE49-F238E27FC236}">
                  <a16:creationId xmlns:a16="http://schemas.microsoft.com/office/drawing/2014/main" id="{1414CBDB-A2D2-45F0-BB30-0306F568B74A}"/>
                </a:ext>
              </a:extLst>
            </p:cNvPr>
            <p:cNvSpPr txBox="1"/>
            <p:nvPr/>
          </p:nvSpPr>
          <p:spPr>
            <a:xfrm>
              <a:off x="1838329" y="1177662"/>
              <a:ext cx="404486" cy="117244"/>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pic>
          <p:nvPicPr>
            <p:cNvPr id="20" name="図 19">
              <a:extLst>
                <a:ext uri="{FF2B5EF4-FFF2-40B4-BE49-F238E27FC236}">
                  <a16:creationId xmlns:a16="http://schemas.microsoft.com/office/drawing/2014/main" id="{499A9513-0E6A-4223-9F3E-7FB47BADA2C5}"/>
                </a:ext>
              </a:extLst>
            </p:cNvPr>
            <p:cNvPicPr>
              <a:picLocks noChangeAspect="1"/>
            </p:cNvPicPr>
            <p:nvPr/>
          </p:nvPicPr>
          <p:blipFill rotWithShape="1">
            <a:blip r:embed="rId4"/>
            <a:srcRect l="8069" t="-1" r="7269" b="26591"/>
            <a:stretch/>
          </p:blipFill>
          <p:spPr>
            <a:xfrm>
              <a:off x="367842" y="4889930"/>
              <a:ext cx="2107738" cy="2392886"/>
            </a:xfrm>
            <a:prstGeom prst="rect">
              <a:avLst/>
            </a:prstGeom>
            <a:ln w="19050">
              <a:solidFill>
                <a:schemeClr val="tx1"/>
              </a:solidFill>
            </a:ln>
          </p:spPr>
        </p:pic>
        <p:sp>
          <p:nvSpPr>
            <p:cNvPr id="24" name="正方形/長方形 23">
              <a:extLst>
                <a:ext uri="{FF2B5EF4-FFF2-40B4-BE49-F238E27FC236}">
                  <a16:creationId xmlns:a16="http://schemas.microsoft.com/office/drawing/2014/main" id="{4C0623F1-9D55-4488-8BF6-DA4CF8611663}"/>
                </a:ext>
              </a:extLst>
            </p:cNvPr>
            <p:cNvSpPr/>
            <p:nvPr/>
          </p:nvSpPr>
          <p:spPr>
            <a:xfrm>
              <a:off x="297028" y="4813529"/>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E81B177C-6F31-4358-BFA9-CE0C3088D6DC}"/>
              </a:ext>
            </a:extLst>
          </p:cNvPr>
          <p:cNvSpPr/>
          <p:nvPr/>
        </p:nvSpPr>
        <p:spPr>
          <a:xfrm>
            <a:off x="239878" y="7224194"/>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31EECE19-1E2F-4EA0-8DBC-BB505F5EC264}"/>
              </a:ext>
            </a:extLst>
          </p:cNvPr>
          <p:cNvGrpSpPr/>
          <p:nvPr/>
        </p:nvGrpSpPr>
        <p:grpSpPr>
          <a:xfrm>
            <a:off x="258928" y="7757728"/>
            <a:ext cx="2314756" cy="1861519"/>
            <a:chOff x="258928" y="7757728"/>
            <a:chExt cx="2314756" cy="1861519"/>
          </a:xfrm>
        </p:grpSpPr>
        <p:pic>
          <p:nvPicPr>
            <p:cNvPr id="23" name="図 22">
              <a:extLst>
                <a:ext uri="{FF2B5EF4-FFF2-40B4-BE49-F238E27FC236}">
                  <a16:creationId xmlns:a16="http://schemas.microsoft.com/office/drawing/2014/main" id="{0EAD33A0-EFD1-4AB8-861F-834C6B628DBE}"/>
                </a:ext>
              </a:extLst>
            </p:cNvPr>
            <p:cNvPicPr>
              <a:picLocks noChangeAspect="1"/>
            </p:cNvPicPr>
            <p:nvPr/>
          </p:nvPicPr>
          <p:blipFill rotWithShape="1">
            <a:blip r:embed="rId5"/>
            <a:srcRect l="2454" t="33907" r="7069"/>
            <a:stretch/>
          </p:blipFill>
          <p:spPr>
            <a:xfrm>
              <a:off x="365262" y="7863017"/>
              <a:ext cx="2110318" cy="1697608"/>
            </a:xfrm>
            <a:prstGeom prst="rect">
              <a:avLst/>
            </a:prstGeom>
            <a:ln w="19050">
              <a:solidFill>
                <a:schemeClr val="tx1"/>
              </a:solidFill>
            </a:ln>
          </p:spPr>
        </p:pic>
        <p:sp>
          <p:nvSpPr>
            <p:cNvPr id="33" name="正方形/長方形 32">
              <a:extLst>
                <a:ext uri="{FF2B5EF4-FFF2-40B4-BE49-F238E27FC236}">
                  <a16:creationId xmlns:a16="http://schemas.microsoft.com/office/drawing/2014/main" id="{33F351F3-C59A-4FB3-8DCA-C13532225C24}"/>
                </a:ext>
              </a:extLst>
            </p:cNvPr>
            <p:cNvSpPr/>
            <p:nvPr/>
          </p:nvSpPr>
          <p:spPr>
            <a:xfrm>
              <a:off x="258928" y="7757728"/>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F92414B-38A7-4A2D-97E0-847A6986078C}"/>
                </a:ext>
              </a:extLst>
            </p:cNvPr>
            <p:cNvSpPr/>
            <p:nvPr/>
          </p:nvSpPr>
          <p:spPr>
            <a:xfrm>
              <a:off x="282670" y="9502003"/>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4175857" y="558796"/>
            <a:ext cx="2682143" cy="89255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職人トップ画面が開いたら登録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完了。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プロフィールキー</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：主に登録者ご自身のプロフィール情報内容の確認・変更するボタン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施工（確定）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：登録者に確定した物件を表示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施工（紹介中）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：登録者に紹介中の物件を表示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施工（応募済み）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：登録者が応募中の物件を表示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スケジュール登録エリア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：あらかじめ空きスケジュールを登録するエリア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事前に空き日程がある場合は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既に予定がある場合は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NG</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上記をあらかじめ登録することで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応札前の物件の紹介を受けることができる。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初期設定</a:t>
            </a:r>
          </a:p>
        </p:txBody>
      </p:sp>
      <p:cxnSp>
        <p:nvCxnSpPr>
          <p:cNvPr id="11" name="直線コネクタ 10"/>
          <p:cNvCxnSpPr>
            <a:cxnSpLocks/>
          </p:cNvCxnSpPr>
          <p:nvPr/>
        </p:nvCxnSpPr>
        <p:spPr>
          <a:xfrm>
            <a:off x="4142707" y="535150"/>
            <a:ext cx="0" cy="9370850"/>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職人トップページの確認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00000000-0008-0000-0000-000029000000}"/>
              </a:ext>
            </a:extLst>
          </p:cNvPr>
          <p:cNvSpPr/>
          <p:nvPr/>
        </p:nvSpPr>
        <p:spPr>
          <a:xfrm>
            <a:off x="1771651" y="1144405"/>
            <a:ext cx="649634" cy="210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 name="角丸四角形吹き出し 34">
            <a:extLst>
              <a:ext uri="{FF2B5EF4-FFF2-40B4-BE49-F238E27FC236}">
                <a16:creationId xmlns:a16="http://schemas.microsoft.com/office/drawing/2014/main" id="{DD172F58-D361-4223-A0B9-7361AD66D373}"/>
              </a:ext>
            </a:extLst>
          </p:cNvPr>
          <p:cNvSpPr/>
          <p:nvPr/>
        </p:nvSpPr>
        <p:spPr>
          <a:xfrm>
            <a:off x="2290862" y="7460533"/>
            <a:ext cx="1660727" cy="311838"/>
          </a:xfrm>
          <a:prstGeom prst="wedgeRoundRectCallout">
            <a:avLst>
              <a:gd name="adj1" fmla="val -39812"/>
              <a:gd name="adj2" fmla="val -97018"/>
              <a:gd name="adj3" fmla="val 16667"/>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スケジュール登録エリア</a:t>
            </a:r>
            <a:endPar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吹き出し 34">
            <a:extLst>
              <a:ext uri="{FF2B5EF4-FFF2-40B4-BE49-F238E27FC236}">
                <a16:creationId xmlns:a16="http://schemas.microsoft.com/office/drawing/2014/main" id="{01BA3AFC-8668-4D93-8AB5-4E51FFC10AAB}"/>
              </a:ext>
            </a:extLst>
          </p:cNvPr>
          <p:cNvSpPr/>
          <p:nvPr/>
        </p:nvSpPr>
        <p:spPr>
          <a:xfrm>
            <a:off x="2138472" y="4574284"/>
            <a:ext cx="1828954" cy="307777"/>
          </a:xfrm>
          <a:prstGeom prst="wedgeRoundRectCallout">
            <a:avLst>
              <a:gd name="adj1" fmla="val -43336"/>
              <a:gd name="adj2" fmla="val -118630"/>
              <a:gd name="adj3" fmla="val 16667"/>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施工（応募済み）</a:t>
            </a:r>
            <a:endPar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9240CD66-078B-42C4-9FA0-D3FD62CDC640}"/>
              </a:ext>
            </a:extLst>
          </p:cNvPr>
          <p:cNvSpPr/>
          <p:nvPr/>
        </p:nvSpPr>
        <p:spPr>
          <a:xfrm>
            <a:off x="1458971" y="8226727"/>
            <a:ext cx="503179" cy="213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正方形/長方形 27">
            <a:extLst>
              <a:ext uri="{FF2B5EF4-FFF2-40B4-BE49-F238E27FC236}">
                <a16:creationId xmlns:a16="http://schemas.microsoft.com/office/drawing/2014/main" id="{9B5BF035-25BC-42EA-84EA-F340C08AAAD2}"/>
              </a:ext>
            </a:extLst>
          </p:cNvPr>
          <p:cNvSpPr/>
          <p:nvPr/>
        </p:nvSpPr>
        <p:spPr>
          <a:xfrm>
            <a:off x="1886882" y="7932462"/>
            <a:ext cx="503179" cy="213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フリーフォーム: 図形 28">
            <a:extLst>
              <a:ext uri="{FF2B5EF4-FFF2-40B4-BE49-F238E27FC236}">
                <a16:creationId xmlns:a16="http://schemas.microsoft.com/office/drawing/2014/main" id="{988FD6D4-7B0C-4B79-90F9-B8059EAA8E7D}"/>
              </a:ext>
            </a:extLst>
          </p:cNvPr>
          <p:cNvSpPr/>
          <p:nvPr/>
        </p:nvSpPr>
        <p:spPr>
          <a:xfrm flipV="1">
            <a:off x="1387643" y="8259680"/>
            <a:ext cx="1143249" cy="543899"/>
          </a:xfrm>
          <a:custGeom>
            <a:avLst/>
            <a:gdLst>
              <a:gd name="connsiteX0" fmla="*/ 0 w 1016000"/>
              <a:gd name="connsiteY0" fmla="*/ 171824 h 425824"/>
              <a:gd name="connsiteX1" fmla="*/ 0 w 1016000"/>
              <a:gd name="connsiteY1" fmla="*/ 0 h 425824"/>
              <a:gd name="connsiteX2" fmla="*/ 1016000 w 1016000"/>
              <a:gd name="connsiteY2" fmla="*/ 0 h 425824"/>
              <a:gd name="connsiteX3" fmla="*/ 1016000 w 1016000"/>
              <a:gd name="connsiteY3" fmla="*/ 425824 h 425824"/>
              <a:gd name="connsiteX4" fmla="*/ 552824 w 1016000"/>
              <a:gd name="connsiteY4" fmla="*/ 425824 h 425824"/>
              <a:gd name="connsiteX5" fmla="*/ 552824 w 1016000"/>
              <a:gd name="connsiteY5" fmla="*/ 171824 h 425824"/>
              <a:gd name="connsiteX6" fmla="*/ 0 w 1016000"/>
              <a:gd name="connsiteY6" fmla="*/ 171824 h 4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425824">
                <a:moveTo>
                  <a:pt x="0" y="171824"/>
                </a:moveTo>
                <a:lnTo>
                  <a:pt x="0" y="0"/>
                </a:lnTo>
                <a:lnTo>
                  <a:pt x="1016000" y="0"/>
                </a:lnTo>
                <a:lnTo>
                  <a:pt x="1016000" y="425824"/>
                </a:lnTo>
                <a:lnTo>
                  <a:pt x="552824" y="425824"/>
                </a:lnTo>
                <a:lnTo>
                  <a:pt x="552824" y="171824"/>
                </a:lnTo>
                <a:lnTo>
                  <a:pt x="0" y="171824"/>
                </a:lnTo>
                <a:close/>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7" name="角丸四角形吹き出し 33">
            <a:extLst>
              <a:ext uri="{FF2B5EF4-FFF2-40B4-BE49-F238E27FC236}">
                <a16:creationId xmlns:a16="http://schemas.microsoft.com/office/drawing/2014/main" id="{0EEE025E-457B-4DD8-A347-756395E7CD6D}"/>
              </a:ext>
            </a:extLst>
          </p:cNvPr>
          <p:cNvSpPr/>
          <p:nvPr/>
        </p:nvSpPr>
        <p:spPr>
          <a:xfrm>
            <a:off x="2343694" y="2642325"/>
            <a:ext cx="1532234" cy="313814"/>
          </a:xfrm>
          <a:prstGeom prst="wedgeRoundRectCallout">
            <a:avLst>
              <a:gd name="adj1" fmla="val -48262"/>
              <a:gd name="adj2" fmla="val 145182"/>
              <a:gd name="adj3" fmla="val 16667"/>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確定</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吹き出し 35">
            <a:extLst>
              <a:ext uri="{FF2B5EF4-FFF2-40B4-BE49-F238E27FC236}">
                <a16:creationId xmlns:a16="http://schemas.microsoft.com/office/drawing/2014/main" id="{1E17CEE0-213F-4805-8F41-B68A4DD9587C}"/>
              </a:ext>
            </a:extLst>
          </p:cNvPr>
          <p:cNvSpPr/>
          <p:nvPr/>
        </p:nvSpPr>
        <p:spPr>
          <a:xfrm>
            <a:off x="2372523" y="3350469"/>
            <a:ext cx="1660727" cy="307777"/>
          </a:xfrm>
          <a:prstGeom prst="wedgeRoundRectCallout">
            <a:avLst>
              <a:gd name="adj1" fmla="val -51288"/>
              <a:gd name="adj2" fmla="val 96869"/>
              <a:gd name="adj3" fmla="val 16667"/>
            </a:avLst>
          </a:prstGeom>
          <a:solidFill>
            <a:schemeClr val="bg1"/>
          </a:solidFill>
          <a:ln w="254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施工（紹介中）</a:t>
            </a:r>
            <a:endPar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吹き出し 41">
            <a:extLst>
              <a:ext uri="{FF2B5EF4-FFF2-40B4-BE49-F238E27FC236}">
                <a16:creationId xmlns:a16="http://schemas.microsoft.com/office/drawing/2014/main" id="{00000000-0008-0000-0000-00002A000000}"/>
              </a:ext>
            </a:extLst>
          </p:cNvPr>
          <p:cNvSpPr/>
          <p:nvPr/>
        </p:nvSpPr>
        <p:spPr>
          <a:xfrm>
            <a:off x="2336074" y="1591070"/>
            <a:ext cx="1500597" cy="307777"/>
          </a:xfrm>
          <a:prstGeom prst="wedgeRoundRectCallout">
            <a:avLst>
              <a:gd name="adj1" fmla="val -49273"/>
              <a:gd name="adj2" fmla="val -124276"/>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プロフィール</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キー</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四角形: 角を丸くする 20">
            <a:extLst>
              <a:ext uri="{FF2B5EF4-FFF2-40B4-BE49-F238E27FC236}">
                <a16:creationId xmlns:a16="http://schemas.microsoft.com/office/drawing/2014/main" id="{F1822781-89E3-41AE-96A4-C823DAF504B5}"/>
              </a:ext>
            </a:extLst>
          </p:cNvPr>
          <p:cNvSpPr/>
          <p:nvPr/>
        </p:nvSpPr>
        <p:spPr>
          <a:xfrm>
            <a:off x="295278" y="4949627"/>
            <a:ext cx="2257422" cy="24114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矢印: ストライプ 24">
            <a:extLst>
              <a:ext uri="{FF2B5EF4-FFF2-40B4-BE49-F238E27FC236}">
                <a16:creationId xmlns:a16="http://schemas.microsoft.com/office/drawing/2014/main" id="{FE978056-635F-4F18-8129-3263C0A17DEC}"/>
              </a:ext>
            </a:extLst>
          </p:cNvPr>
          <p:cNvSpPr/>
          <p:nvPr/>
        </p:nvSpPr>
        <p:spPr>
          <a:xfrm rot="5400000">
            <a:off x="1122697" y="7448741"/>
            <a:ext cx="610683" cy="278833"/>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吹き出し: 線 37">
            <a:extLst>
              <a:ext uri="{FF2B5EF4-FFF2-40B4-BE49-F238E27FC236}">
                <a16:creationId xmlns:a16="http://schemas.microsoft.com/office/drawing/2014/main" id="{9E5CE3DF-C843-4957-9F2B-25DD1D17D225}"/>
              </a:ext>
            </a:extLst>
          </p:cNvPr>
          <p:cNvSpPr/>
          <p:nvPr/>
        </p:nvSpPr>
        <p:spPr>
          <a:xfrm>
            <a:off x="2062668" y="671886"/>
            <a:ext cx="425291" cy="308728"/>
          </a:xfrm>
          <a:prstGeom prst="borderCallout1">
            <a:avLst>
              <a:gd name="adj1" fmla="val 18750"/>
              <a:gd name="adj2" fmla="val -8333"/>
              <a:gd name="adj3" fmla="val 137035"/>
              <a:gd name="adj4" fmla="val -664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６</a:t>
            </a:r>
            <a:endParaRPr kumimoji="1" lang="en-US" altLang="ja-JP" sz="1400" b="1" dirty="0">
              <a:solidFill>
                <a:srgbClr val="FF0000"/>
              </a:solidFill>
            </a:endParaRPr>
          </a:p>
        </p:txBody>
      </p:sp>
    </p:spTree>
    <p:extLst>
      <p:ext uri="{BB962C8B-B14F-4D97-AF65-F5344CB8AC3E}">
        <p14:creationId xmlns:p14="http://schemas.microsoft.com/office/powerpoint/2010/main" val="55083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0E9CD4D-E1E4-4F01-903F-14D0317E46CB}"/>
              </a:ext>
            </a:extLst>
          </p:cNvPr>
          <p:cNvGrpSpPr/>
          <p:nvPr/>
        </p:nvGrpSpPr>
        <p:grpSpPr>
          <a:xfrm>
            <a:off x="118846" y="1153929"/>
            <a:ext cx="2146477" cy="1954845"/>
            <a:chOff x="118846" y="1153929"/>
            <a:chExt cx="2146477" cy="1954845"/>
          </a:xfrm>
        </p:grpSpPr>
        <p:pic>
          <p:nvPicPr>
            <p:cNvPr id="34" name="図 33">
              <a:extLst>
                <a:ext uri="{FF2B5EF4-FFF2-40B4-BE49-F238E27FC236}">
                  <a16:creationId xmlns:a16="http://schemas.microsoft.com/office/drawing/2014/main" id="{00000000-0008-0000-0000-000010000000}"/>
                </a:ext>
              </a:extLst>
            </p:cNvPr>
            <p:cNvPicPr>
              <a:picLocks noChangeAspect="1"/>
            </p:cNvPicPr>
            <p:nvPr/>
          </p:nvPicPr>
          <p:blipFill rotWithShape="1">
            <a:blip r:embed="rId3"/>
            <a:srcRect l="1915" t="2711" r="2136" b="48485"/>
            <a:stretch/>
          </p:blipFill>
          <p:spPr>
            <a:xfrm>
              <a:off x="177838" y="1153929"/>
              <a:ext cx="2061836" cy="1884545"/>
            </a:xfrm>
            <a:prstGeom prst="rect">
              <a:avLst/>
            </a:prstGeom>
            <a:ln w="19050">
              <a:solidFill>
                <a:schemeClr val="tx1"/>
              </a:solidFill>
            </a:ln>
          </p:spPr>
        </p:pic>
        <p:sp>
          <p:nvSpPr>
            <p:cNvPr id="14" name="テキスト ボックス 1">
              <a:extLst>
                <a:ext uri="{FF2B5EF4-FFF2-40B4-BE49-F238E27FC236}">
                  <a16:creationId xmlns:a16="http://schemas.microsoft.com/office/drawing/2014/main" id="{1414CBDB-A2D2-45F0-BB30-0306F568B74A}"/>
                </a:ext>
              </a:extLst>
            </p:cNvPr>
            <p:cNvSpPr txBox="1"/>
            <p:nvPr/>
          </p:nvSpPr>
          <p:spPr>
            <a:xfrm>
              <a:off x="1657348" y="1187187"/>
              <a:ext cx="386381" cy="117244"/>
            </a:xfrm>
            <a:prstGeom prst="rect">
              <a:avLst/>
            </a:prstGeom>
            <a:solidFill>
              <a:schemeClr val="tx1">
                <a:lumMod val="50000"/>
                <a:lumOff val="50000"/>
                <a:alpha val="80000"/>
              </a:schemeClr>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27" name="正方形/長方形 26">
              <a:extLst>
                <a:ext uri="{FF2B5EF4-FFF2-40B4-BE49-F238E27FC236}">
                  <a16:creationId xmlns:a16="http://schemas.microsoft.com/office/drawing/2014/main" id="{3DFC2A14-A78E-4F67-931A-0A6EC51E69AD}"/>
                </a:ext>
              </a:extLst>
            </p:cNvPr>
            <p:cNvSpPr/>
            <p:nvPr/>
          </p:nvSpPr>
          <p:spPr>
            <a:xfrm>
              <a:off x="118846" y="3042083"/>
              <a:ext cx="2146477" cy="6669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4175857" y="558796"/>
            <a:ext cx="2682143" cy="1815882"/>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プロフィールキー ＞ プロフィール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写真と名刺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自身の顔写真と名刺の画像を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登録する。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初期設定</a:t>
            </a:r>
          </a:p>
        </p:txBody>
      </p:sp>
      <p:cxnSp>
        <p:nvCxnSpPr>
          <p:cNvPr id="11" name="直線コネクタ 10"/>
          <p:cNvCxnSpPr>
            <a:cxnSpLocks/>
          </p:cNvCxnSpPr>
          <p:nvPr/>
        </p:nvCxnSpPr>
        <p:spPr>
          <a:xfrm>
            <a:off x="4142707" y="535150"/>
            <a:ext cx="0" cy="9370850"/>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プロフィール写真と名刺の登録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00000000-0008-0000-0000-000029000000}"/>
              </a:ext>
            </a:extLst>
          </p:cNvPr>
          <p:cNvSpPr/>
          <p:nvPr/>
        </p:nvSpPr>
        <p:spPr>
          <a:xfrm>
            <a:off x="1581154" y="1098414"/>
            <a:ext cx="658520" cy="25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角丸四角形吹き出し 41">
            <a:extLst>
              <a:ext uri="{FF2B5EF4-FFF2-40B4-BE49-F238E27FC236}">
                <a16:creationId xmlns:a16="http://schemas.microsoft.com/office/drawing/2014/main" id="{00000000-0008-0000-0000-00002A000000}"/>
              </a:ext>
            </a:extLst>
          </p:cNvPr>
          <p:cNvSpPr/>
          <p:nvPr/>
        </p:nvSpPr>
        <p:spPr>
          <a:xfrm>
            <a:off x="2082877" y="617151"/>
            <a:ext cx="1301955" cy="307777"/>
          </a:xfrm>
          <a:prstGeom prst="wedgeRoundRectCallout">
            <a:avLst>
              <a:gd name="adj1" fmla="val -44280"/>
              <a:gd name="adj2" fmla="val 97723"/>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プロフィール</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キー</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267C5109-4549-4043-A02B-13DD0278CDAE}"/>
              </a:ext>
            </a:extLst>
          </p:cNvPr>
          <p:cNvPicPr>
            <a:picLocks noChangeAspect="1"/>
          </p:cNvPicPr>
          <p:nvPr/>
        </p:nvPicPr>
        <p:blipFill>
          <a:blip r:embed="rId4"/>
          <a:stretch>
            <a:fillRect/>
          </a:stretch>
        </p:blipFill>
        <p:spPr>
          <a:xfrm>
            <a:off x="2414613" y="1560895"/>
            <a:ext cx="1520648" cy="1469959"/>
          </a:xfrm>
          <a:prstGeom prst="rect">
            <a:avLst/>
          </a:prstGeom>
          <a:ln w="19050">
            <a:solidFill>
              <a:schemeClr val="tx1"/>
            </a:solidFill>
          </a:ln>
        </p:spPr>
      </p:pic>
      <p:sp>
        <p:nvSpPr>
          <p:cNvPr id="18" name="正方形/長方形 17">
            <a:extLst>
              <a:ext uri="{FF2B5EF4-FFF2-40B4-BE49-F238E27FC236}">
                <a16:creationId xmlns:a16="http://schemas.microsoft.com/office/drawing/2014/main" id="{A5F83D10-2E70-409F-AB82-122822AEF8A9}"/>
              </a:ext>
            </a:extLst>
          </p:cNvPr>
          <p:cNvSpPr/>
          <p:nvPr/>
        </p:nvSpPr>
        <p:spPr>
          <a:xfrm>
            <a:off x="2496326" y="1641737"/>
            <a:ext cx="1289526" cy="226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矢印: 折線 18">
            <a:extLst>
              <a:ext uri="{FF2B5EF4-FFF2-40B4-BE49-F238E27FC236}">
                <a16:creationId xmlns:a16="http://schemas.microsoft.com/office/drawing/2014/main" id="{65EB8EF2-6EC7-46D0-9964-5C070FD08D3A}"/>
              </a:ext>
            </a:extLst>
          </p:cNvPr>
          <p:cNvSpPr/>
          <p:nvPr/>
        </p:nvSpPr>
        <p:spPr>
          <a:xfrm rot="5400000">
            <a:off x="2354664" y="1183045"/>
            <a:ext cx="415199" cy="438161"/>
          </a:xfrm>
          <a:prstGeom prst="bentArrow">
            <a:avLst>
              <a:gd name="adj1" fmla="val 25000"/>
              <a:gd name="adj2" fmla="val 2443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30" name="グループ化 29">
            <a:extLst>
              <a:ext uri="{FF2B5EF4-FFF2-40B4-BE49-F238E27FC236}">
                <a16:creationId xmlns:a16="http://schemas.microsoft.com/office/drawing/2014/main" id="{6B2C37C8-B62B-44B5-802F-758E27AF62EB}"/>
              </a:ext>
            </a:extLst>
          </p:cNvPr>
          <p:cNvGrpSpPr/>
          <p:nvPr/>
        </p:nvGrpSpPr>
        <p:grpSpPr>
          <a:xfrm>
            <a:off x="1734424" y="3258022"/>
            <a:ext cx="2243738" cy="5831936"/>
            <a:chOff x="0" y="0"/>
            <a:chExt cx="2913535" cy="7010012"/>
          </a:xfrm>
        </p:grpSpPr>
        <p:pic>
          <p:nvPicPr>
            <p:cNvPr id="31" name="図 30">
              <a:extLst>
                <a:ext uri="{FF2B5EF4-FFF2-40B4-BE49-F238E27FC236}">
                  <a16:creationId xmlns:a16="http://schemas.microsoft.com/office/drawing/2014/main" id="{6072CEE9-BA4D-4D8F-A67A-AC5AC45B635B}"/>
                </a:ext>
              </a:extLst>
            </p:cNvPr>
            <p:cNvPicPr>
              <a:picLocks noChangeAspect="1"/>
            </p:cNvPicPr>
            <p:nvPr/>
          </p:nvPicPr>
          <p:blipFill rotWithShape="1">
            <a:blip r:embed="rId5"/>
            <a:srcRect l="2416" t="1111" r="4448" b="7892"/>
            <a:stretch/>
          </p:blipFill>
          <p:spPr>
            <a:xfrm>
              <a:off x="63343" y="0"/>
              <a:ext cx="2808779" cy="4648492"/>
            </a:xfrm>
            <a:prstGeom prst="rect">
              <a:avLst/>
            </a:prstGeom>
            <a:ln w="19050">
              <a:solidFill>
                <a:schemeClr val="tx1"/>
              </a:solidFill>
            </a:ln>
          </p:spPr>
        </p:pic>
        <p:pic>
          <p:nvPicPr>
            <p:cNvPr id="37" name="図 36">
              <a:extLst>
                <a:ext uri="{FF2B5EF4-FFF2-40B4-BE49-F238E27FC236}">
                  <a16:creationId xmlns:a16="http://schemas.microsoft.com/office/drawing/2014/main" id="{9A1870FF-6628-42A7-A1BE-DB57F3885A13}"/>
                </a:ext>
              </a:extLst>
            </p:cNvPr>
            <p:cNvPicPr>
              <a:picLocks noChangeAspect="1"/>
            </p:cNvPicPr>
            <p:nvPr/>
          </p:nvPicPr>
          <p:blipFill rotWithShape="1">
            <a:blip r:embed="rId6"/>
            <a:srcRect l="4947" t="42787" r="18164" b="3548"/>
            <a:stretch/>
          </p:blipFill>
          <p:spPr>
            <a:xfrm>
              <a:off x="55060" y="4611955"/>
              <a:ext cx="2817060" cy="2398057"/>
            </a:xfrm>
            <a:prstGeom prst="rect">
              <a:avLst/>
            </a:prstGeom>
            <a:ln w="19050">
              <a:solidFill>
                <a:schemeClr val="tx1"/>
              </a:solidFill>
            </a:ln>
          </p:spPr>
        </p:pic>
        <p:sp>
          <p:nvSpPr>
            <p:cNvPr id="38" name="正方形/長方形 37">
              <a:extLst>
                <a:ext uri="{FF2B5EF4-FFF2-40B4-BE49-F238E27FC236}">
                  <a16:creationId xmlns:a16="http://schemas.microsoft.com/office/drawing/2014/main" id="{3DFC2A14-A78E-4F67-931A-0A6EC51E69AD}"/>
                </a:ext>
              </a:extLst>
            </p:cNvPr>
            <p:cNvSpPr/>
            <p:nvPr/>
          </p:nvSpPr>
          <p:spPr>
            <a:xfrm>
              <a:off x="0" y="4581257"/>
              <a:ext cx="2913535" cy="11206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9" name="テキスト ボックス 1">
              <a:extLst>
                <a:ext uri="{FF2B5EF4-FFF2-40B4-BE49-F238E27FC236}">
                  <a16:creationId xmlns:a16="http://schemas.microsoft.com/office/drawing/2014/main" id="{1414CBDB-A2D2-45F0-BB30-0306F568B74A}"/>
                </a:ext>
              </a:extLst>
            </p:cNvPr>
            <p:cNvSpPr txBox="1"/>
            <p:nvPr/>
          </p:nvSpPr>
          <p:spPr>
            <a:xfrm>
              <a:off x="2136432" y="120955"/>
              <a:ext cx="521804" cy="169422"/>
            </a:xfrm>
            <a:prstGeom prst="rect">
              <a:avLst/>
            </a:prstGeom>
            <a:solidFill>
              <a:schemeClr val="tx1">
                <a:lumMod val="50000"/>
                <a:lumOff val="50000"/>
                <a:alpha val="80000"/>
              </a:schemeClr>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grpSp>
      <p:sp>
        <p:nvSpPr>
          <p:cNvPr id="23" name="矢印: ストライプ 22">
            <a:extLst>
              <a:ext uri="{FF2B5EF4-FFF2-40B4-BE49-F238E27FC236}">
                <a16:creationId xmlns:a16="http://schemas.microsoft.com/office/drawing/2014/main" id="{F4DC27AF-374B-4EC0-9A09-EB65C3D263DF}"/>
              </a:ext>
            </a:extLst>
          </p:cNvPr>
          <p:cNvSpPr/>
          <p:nvPr/>
        </p:nvSpPr>
        <p:spPr>
          <a:xfrm rot="5400000">
            <a:off x="2737415" y="2495618"/>
            <a:ext cx="1351984" cy="278833"/>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A8405D13-382E-4A7D-8D3B-8600644297E9}"/>
              </a:ext>
            </a:extLst>
          </p:cNvPr>
          <p:cNvSpPr/>
          <p:nvPr/>
        </p:nvSpPr>
        <p:spPr>
          <a:xfrm>
            <a:off x="1901664" y="3975686"/>
            <a:ext cx="1879889" cy="1395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角丸四角形吹き出し 41">
            <a:extLst>
              <a:ext uri="{FF2B5EF4-FFF2-40B4-BE49-F238E27FC236}">
                <a16:creationId xmlns:a16="http://schemas.microsoft.com/office/drawing/2014/main" id="{99D3AE94-9E60-4E72-B400-C376F11A237D}"/>
              </a:ext>
            </a:extLst>
          </p:cNvPr>
          <p:cNvSpPr/>
          <p:nvPr/>
        </p:nvSpPr>
        <p:spPr>
          <a:xfrm>
            <a:off x="40069" y="3269456"/>
            <a:ext cx="1672502" cy="510778"/>
          </a:xfrm>
          <a:prstGeom prst="wedgeRoundRectCallout">
            <a:avLst>
              <a:gd name="adj1" fmla="val 60174"/>
              <a:gd name="adj2" fmla="val 114990"/>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登録者ご自身の自撮り</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写真をアップしてください。</a:t>
            </a:r>
          </a:p>
        </p:txBody>
      </p:sp>
      <p:sp>
        <p:nvSpPr>
          <p:cNvPr id="33" name="角丸四角形吹き出し 41">
            <a:extLst>
              <a:ext uri="{FF2B5EF4-FFF2-40B4-BE49-F238E27FC236}">
                <a16:creationId xmlns:a16="http://schemas.microsoft.com/office/drawing/2014/main" id="{1A90CFF2-4357-445E-ADFA-CD6C836C3EDB}"/>
              </a:ext>
            </a:extLst>
          </p:cNvPr>
          <p:cNvSpPr/>
          <p:nvPr/>
        </p:nvSpPr>
        <p:spPr>
          <a:xfrm>
            <a:off x="41102" y="5590973"/>
            <a:ext cx="1672502" cy="715089"/>
          </a:xfrm>
          <a:prstGeom prst="wedgeRoundRectCallout">
            <a:avLst>
              <a:gd name="adj1" fmla="val 60174"/>
              <a:gd name="adj2" fmla="val 71485"/>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登録者ご自身の名刺</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（表）（裏）の画像をアップしてください。</a:t>
            </a:r>
          </a:p>
        </p:txBody>
      </p:sp>
      <p:sp>
        <p:nvSpPr>
          <p:cNvPr id="41" name="正方形/長方形 40">
            <a:extLst>
              <a:ext uri="{FF2B5EF4-FFF2-40B4-BE49-F238E27FC236}">
                <a16:creationId xmlns:a16="http://schemas.microsoft.com/office/drawing/2014/main" id="{59B2A597-6D04-4F8D-B7B3-3C43807016D0}"/>
              </a:ext>
            </a:extLst>
          </p:cNvPr>
          <p:cNvSpPr/>
          <p:nvPr/>
        </p:nvSpPr>
        <p:spPr>
          <a:xfrm>
            <a:off x="1901664" y="5575885"/>
            <a:ext cx="1879889" cy="3025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18871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0E9CD4D-E1E4-4F01-903F-14D0317E46CB}"/>
              </a:ext>
            </a:extLst>
          </p:cNvPr>
          <p:cNvGrpSpPr/>
          <p:nvPr/>
        </p:nvGrpSpPr>
        <p:grpSpPr>
          <a:xfrm>
            <a:off x="118846" y="1153929"/>
            <a:ext cx="2146477" cy="1954845"/>
            <a:chOff x="118846" y="1153929"/>
            <a:chExt cx="2146477" cy="1954845"/>
          </a:xfrm>
        </p:grpSpPr>
        <p:pic>
          <p:nvPicPr>
            <p:cNvPr id="34" name="図 33">
              <a:extLst>
                <a:ext uri="{FF2B5EF4-FFF2-40B4-BE49-F238E27FC236}">
                  <a16:creationId xmlns:a16="http://schemas.microsoft.com/office/drawing/2014/main" id="{00000000-0008-0000-0000-000010000000}"/>
                </a:ext>
              </a:extLst>
            </p:cNvPr>
            <p:cNvPicPr>
              <a:picLocks noChangeAspect="1"/>
            </p:cNvPicPr>
            <p:nvPr/>
          </p:nvPicPr>
          <p:blipFill rotWithShape="1">
            <a:blip r:embed="rId3"/>
            <a:srcRect l="1915" t="2711" r="2136" b="48485"/>
            <a:stretch/>
          </p:blipFill>
          <p:spPr>
            <a:xfrm>
              <a:off x="177838" y="1153929"/>
              <a:ext cx="2061836" cy="1884545"/>
            </a:xfrm>
            <a:prstGeom prst="rect">
              <a:avLst/>
            </a:prstGeom>
            <a:ln w="19050">
              <a:solidFill>
                <a:schemeClr val="tx1"/>
              </a:solidFill>
            </a:ln>
          </p:spPr>
        </p:pic>
        <p:sp>
          <p:nvSpPr>
            <p:cNvPr id="14" name="テキスト ボックス 1">
              <a:extLst>
                <a:ext uri="{FF2B5EF4-FFF2-40B4-BE49-F238E27FC236}">
                  <a16:creationId xmlns:a16="http://schemas.microsoft.com/office/drawing/2014/main" id="{1414CBDB-A2D2-45F0-BB30-0306F568B74A}"/>
                </a:ext>
              </a:extLst>
            </p:cNvPr>
            <p:cNvSpPr txBox="1"/>
            <p:nvPr/>
          </p:nvSpPr>
          <p:spPr>
            <a:xfrm>
              <a:off x="1657348" y="1187187"/>
              <a:ext cx="386381" cy="117244"/>
            </a:xfrm>
            <a:prstGeom prst="rect">
              <a:avLst/>
            </a:prstGeom>
            <a:solidFill>
              <a:schemeClr val="tx1">
                <a:lumMod val="50000"/>
                <a:lumOff val="50000"/>
                <a:alpha val="80000"/>
              </a:schemeClr>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27" name="正方形/長方形 26">
              <a:extLst>
                <a:ext uri="{FF2B5EF4-FFF2-40B4-BE49-F238E27FC236}">
                  <a16:creationId xmlns:a16="http://schemas.microsoft.com/office/drawing/2014/main" id="{3DFC2A14-A78E-4F67-931A-0A6EC51E69AD}"/>
                </a:ext>
              </a:extLst>
            </p:cNvPr>
            <p:cNvSpPr/>
            <p:nvPr/>
          </p:nvSpPr>
          <p:spPr>
            <a:xfrm>
              <a:off x="118846" y="3042083"/>
              <a:ext cx="2146477" cy="6669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39294F49-64DE-4B21-AC05-8F992257904E}"/>
              </a:ext>
            </a:extLst>
          </p:cNvPr>
          <p:cNvGrpSpPr/>
          <p:nvPr/>
        </p:nvGrpSpPr>
        <p:grpSpPr>
          <a:xfrm>
            <a:off x="1687148" y="3247595"/>
            <a:ext cx="2303129" cy="6038100"/>
            <a:chOff x="1687148" y="3247595"/>
            <a:chExt cx="2303129" cy="6038100"/>
          </a:xfrm>
        </p:grpSpPr>
        <p:pic>
          <p:nvPicPr>
            <p:cNvPr id="25" name="図 24">
              <a:extLst>
                <a:ext uri="{FF2B5EF4-FFF2-40B4-BE49-F238E27FC236}">
                  <a16:creationId xmlns:a16="http://schemas.microsoft.com/office/drawing/2014/main" id="{1F6C6A29-E6F1-4322-B5BB-C3F382EAF64A}"/>
                </a:ext>
              </a:extLst>
            </p:cNvPr>
            <p:cNvPicPr>
              <a:picLocks noChangeAspect="1"/>
            </p:cNvPicPr>
            <p:nvPr/>
          </p:nvPicPr>
          <p:blipFill rotWithShape="1">
            <a:blip r:embed="rId4"/>
            <a:srcRect l="2564" r="2944" b="18957"/>
            <a:stretch/>
          </p:blipFill>
          <p:spPr>
            <a:xfrm>
              <a:off x="1783928" y="6666989"/>
              <a:ext cx="2161995" cy="2534162"/>
            </a:xfrm>
            <a:prstGeom prst="rect">
              <a:avLst/>
            </a:prstGeom>
            <a:ln w="19050">
              <a:solidFill>
                <a:schemeClr val="tx1"/>
              </a:solidFill>
            </a:ln>
          </p:spPr>
        </p:pic>
        <p:pic>
          <p:nvPicPr>
            <p:cNvPr id="24" name="図 23">
              <a:extLst>
                <a:ext uri="{FF2B5EF4-FFF2-40B4-BE49-F238E27FC236}">
                  <a16:creationId xmlns:a16="http://schemas.microsoft.com/office/drawing/2014/main" id="{0A654B38-06DD-4155-AD45-11F98CD77A2F}"/>
                </a:ext>
              </a:extLst>
            </p:cNvPr>
            <p:cNvPicPr>
              <a:picLocks noChangeAspect="1"/>
            </p:cNvPicPr>
            <p:nvPr/>
          </p:nvPicPr>
          <p:blipFill rotWithShape="1">
            <a:blip r:embed="rId5"/>
            <a:srcRect t="771" r="949" b="10748"/>
            <a:stretch/>
          </p:blipFill>
          <p:spPr>
            <a:xfrm>
              <a:off x="1788785" y="3247595"/>
              <a:ext cx="2146476" cy="3363878"/>
            </a:xfrm>
            <a:prstGeom prst="rect">
              <a:avLst/>
            </a:prstGeom>
            <a:ln w="19050">
              <a:solidFill>
                <a:schemeClr val="tx1"/>
              </a:solidFill>
            </a:ln>
          </p:spPr>
        </p:pic>
        <p:sp>
          <p:nvSpPr>
            <p:cNvPr id="28" name="テキスト ボックス 1">
              <a:extLst>
                <a:ext uri="{FF2B5EF4-FFF2-40B4-BE49-F238E27FC236}">
                  <a16:creationId xmlns:a16="http://schemas.microsoft.com/office/drawing/2014/main" id="{8D3CB1FF-AC83-4CC2-AF2D-F6D02465425C}"/>
                </a:ext>
              </a:extLst>
            </p:cNvPr>
            <p:cNvSpPr txBox="1"/>
            <p:nvPr/>
          </p:nvSpPr>
          <p:spPr>
            <a:xfrm>
              <a:off x="3399471" y="3353484"/>
              <a:ext cx="386381" cy="117244"/>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29" name="正方形/長方形 28">
              <a:extLst>
                <a:ext uri="{FF2B5EF4-FFF2-40B4-BE49-F238E27FC236}">
                  <a16:creationId xmlns:a16="http://schemas.microsoft.com/office/drawing/2014/main" id="{5489D2F4-3FEE-4CC5-B4E8-26607F203364}"/>
                </a:ext>
              </a:extLst>
            </p:cNvPr>
            <p:cNvSpPr/>
            <p:nvPr/>
          </p:nvSpPr>
          <p:spPr>
            <a:xfrm>
              <a:off x="1699263" y="6564046"/>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3C7A494-BB02-4016-879C-ED4C5B9F8AFA}"/>
                </a:ext>
              </a:extLst>
            </p:cNvPr>
            <p:cNvSpPr/>
            <p:nvPr/>
          </p:nvSpPr>
          <p:spPr>
            <a:xfrm>
              <a:off x="1687148" y="9168451"/>
              <a:ext cx="2291014"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5765054-7FCD-40A1-9953-C988B664A281}"/>
                </a:ext>
              </a:extLst>
            </p:cNvPr>
            <p:cNvPicPr>
              <a:picLocks noChangeAspect="1"/>
            </p:cNvPicPr>
            <p:nvPr/>
          </p:nvPicPr>
          <p:blipFill>
            <a:blip r:embed="rId6"/>
            <a:stretch>
              <a:fillRect/>
            </a:stretch>
          </p:blipFill>
          <p:spPr>
            <a:xfrm>
              <a:off x="2012242" y="5966300"/>
              <a:ext cx="804742" cy="219475"/>
            </a:xfrm>
            <a:prstGeom prst="rect">
              <a:avLst/>
            </a:prstGeom>
          </p:spPr>
        </p:pic>
      </p:grpSp>
      <p:sp>
        <p:nvSpPr>
          <p:cNvPr id="17" name="テキスト ボックス 16"/>
          <p:cNvSpPr txBox="1"/>
          <p:nvPr/>
        </p:nvSpPr>
        <p:spPr>
          <a:xfrm>
            <a:off x="4175857" y="558796"/>
            <a:ext cx="2682143" cy="2462213"/>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プロフィールキー ＞ プロフィール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自身の登録内容の確認・変更を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行う事ができます。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また、プロフィール画面の中の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希望工事情報を変更することで、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物件紹介メールの受信可否を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選択する事ができる。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初期設定</a:t>
            </a:r>
          </a:p>
        </p:txBody>
      </p:sp>
      <p:cxnSp>
        <p:nvCxnSpPr>
          <p:cNvPr id="11" name="直線コネクタ 10"/>
          <p:cNvCxnSpPr>
            <a:cxnSpLocks/>
          </p:cNvCxnSpPr>
          <p:nvPr/>
        </p:nvCxnSpPr>
        <p:spPr>
          <a:xfrm>
            <a:off x="4142707" y="535150"/>
            <a:ext cx="0" cy="9370850"/>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プロフィールの設定</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00000000-0008-0000-0000-000029000000}"/>
              </a:ext>
            </a:extLst>
          </p:cNvPr>
          <p:cNvSpPr/>
          <p:nvPr/>
        </p:nvSpPr>
        <p:spPr>
          <a:xfrm>
            <a:off x="1581154" y="1098414"/>
            <a:ext cx="658520" cy="251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角丸四角形吹き出し 41">
            <a:extLst>
              <a:ext uri="{FF2B5EF4-FFF2-40B4-BE49-F238E27FC236}">
                <a16:creationId xmlns:a16="http://schemas.microsoft.com/office/drawing/2014/main" id="{00000000-0008-0000-0000-00002A000000}"/>
              </a:ext>
            </a:extLst>
          </p:cNvPr>
          <p:cNvSpPr/>
          <p:nvPr/>
        </p:nvSpPr>
        <p:spPr>
          <a:xfrm>
            <a:off x="2082877" y="617151"/>
            <a:ext cx="1301955" cy="307777"/>
          </a:xfrm>
          <a:prstGeom prst="wedgeRoundRectCallout">
            <a:avLst>
              <a:gd name="adj1" fmla="val -44280"/>
              <a:gd name="adj2" fmla="val 97723"/>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プロフィール</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キー</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267C5109-4549-4043-A02B-13DD0278CDAE}"/>
              </a:ext>
            </a:extLst>
          </p:cNvPr>
          <p:cNvPicPr>
            <a:picLocks noChangeAspect="1"/>
          </p:cNvPicPr>
          <p:nvPr/>
        </p:nvPicPr>
        <p:blipFill>
          <a:blip r:embed="rId7"/>
          <a:stretch>
            <a:fillRect/>
          </a:stretch>
        </p:blipFill>
        <p:spPr>
          <a:xfrm>
            <a:off x="2414613" y="1560895"/>
            <a:ext cx="1520648" cy="1469959"/>
          </a:xfrm>
          <a:prstGeom prst="rect">
            <a:avLst/>
          </a:prstGeom>
          <a:ln w="19050">
            <a:solidFill>
              <a:schemeClr val="tx1"/>
            </a:solidFill>
          </a:ln>
        </p:spPr>
      </p:pic>
      <p:sp>
        <p:nvSpPr>
          <p:cNvPr id="18" name="正方形/長方形 17">
            <a:extLst>
              <a:ext uri="{FF2B5EF4-FFF2-40B4-BE49-F238E27FC236}">
                <a16:creationId xmlns:a16="http://schemas.microsoft.com/office/drawing/2014/main" id="{A5F83D10-2E70-409F-AB82-122822AEF8A9}"/>
              </a:ext>
            </a:extLst>
          </p:cNvPr>
          <p:cNvSpPr/>
          <p:nvPr/>
        </p:nvSpPr>
        <p:spPr>
          <a:xfrm>
            <a:off x="2496326" y="2013212"/>
            <a:ext cx="892034" cy="196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矢印: 折線 18">
            <a:extLst>
              <a:ext uri="{FF2B5EF4-FFF2-40B4-BE49-F238E27FC236}">
                <a16:creationId xmlns:a16="http://schemas.microsoft.com/office/drawing/2014/main" id="{65EB8EF2-6EC7-46D0-9964-5C070FD08D3A}"/>
              </a:ext>
            </a:extLst>
          </p:cNvPr>
          <p:cNvSpPr/>
          <p:nvPr/>
        </p:nvSpPr>
        <p:spPr>
          <a:xfrm rot="5400000">
            <a:off x="2354664" y="1183045"/>
            <a:ext cx="415199" cy="438161"/>
          </a:xfrm>
          <a:prstGeom prst="bentArrow">
            <a:avLst>
              <a:gd name="adj1" fmla="val 25000"/>
              <a:gd name="adj2" fmla="val 2443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角丸四角形吹き出し 41">
            <a:extLst>
              <a:ext uri="{FF2B5EF4-FFF2-40B4-BE49-F238E27FC236}">
                <a16:creationId xmlns:a16="http://schemas.microsoft.com/office/drawing/2014/main" id="{99D3AE94-9E60-4E72-B400-C376F11A237D}"/>
              </a:ext>
            </a:extLst>
          </p:cNvPr>
          <p:cNvSpPr/>
          <p:nvPr/>
        </p:nvSpPr>
        <p:spPr>
          <a:xfrm>
            <a:off x="40069" y="4231481"/>
            <a:ext cx="1672502" cy="1721465"/>
          </a:xfrm>
          <a:prstGeom prst="wedgeRoundRectCallout">
            <a:avLst>
              <a:gd name="adj1" fmla="val 64161"/>
              <a:gd name="adj2" fmla="val 49394"/>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白色部分は自身で編集可能です。</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グレー部分は閲覧のみの部分です。</a:t>
            </a:r>
          </a:p>
          <a:p>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グレー部の記載内容に修正が必要な場合は連絡をお願いします。</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1">
            <a:extLst>
              <a:ext uri="{FF2B5EF4-FFF2-40B4-BE49-F238E27FC236}">
                <a16:creationId xmlns:a16="http://schemas.microsoft.com/office/drawing/2014/main" id="{1A90CFF2-4357-445E-ADFA-CD6C836C3EDB}"/>
              </a:ext>
            </a:extLst>
          </p:cNvPr>
          <p:cNvSpPr/>
          <p:nvPr/>
        </p:nvSpPr>
        <p:spPr>
          <a:xfrm>
            <a:off x="40069" y="7341953"/>
            <a:ext cx="1672502" cy="1328023"/>
          </a:xfrm>
          <a:prstGeom prst="wedgeRoundRectCallout">
            <a:avLst>
              <a:gd name="adj1" fmla="val 68717"/>
              <a:gd name="adj2" fmla="val -38969"/>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紹介メールを受信したい工事の選択可能。最初は全て”有</a:t>
            </a: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り”になっているので、不要な場合は”無し”に変更して下さい。</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矢印: ストライプ 22">
            <a:extLst>
              <a:ext uri="{FF2B5EF4-FFF2-40B4-BE49-F238E27FC236}">
                <a16:creationId xmlns:a16="http://schemas.microsoft.com/office/drawing/2014/main" id="{F4DC27AF-374B-4EC0-9A09-EB65C3D263DF}"/>
              </a:ext>
            </a:extLst>
          </p:cNvPr>
          <p:cNvSpPr/>
          <p:nvPr/>
        </p:nvSpPr>
        <p:spPr>
          <a:xfrm rot="5400000">
            <a:off x="2741617" y="2654575"/>
            <a:ext cx="1095929" cy="278833"/>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237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175857" y="558796"/>
            <a:ext cx="2682143" cy="5693866"/>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10.CRAMA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メニューキーの種類と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機能概要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メニュー表示キー ＞ メニューキー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お知らせ一覧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職人トップ画面にも表示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されている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からの連絡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事項を閲覧できる。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各物件検索エリア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以下の条件の物件を検索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できる。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施工（確定）</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施工（紹介中）</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・登録現調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過去対応物件の請求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金額及び請求書の発行が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CRCC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への質問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メールを送付することが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マイページ初期設定</a:t>
            </a:r>
          </a:p>
        </p:txBody>
      </p:sp>
      <p:cxnSp>
        <p:nvCxnSpPr>
          <p:cNvPr id="11" name="直線コネクタ 10"/>
          <p:cNvCxnSpPr>
            <a:cxnSpLocks/>
          </p:cNvCxnSpPr>
          <p:nvPr/>
        </p:nvCxnSpPr>
        <p:spPr>
          <a:xfrm>
            <a:off x="4130007" y="535150"/>
            <a:ext cx="0" cy="9370850"/>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 y="509365"/>
            <a:ext cx="4042777" cy="276742"/>
          </a:xfrm>
          <a:prstGeom prst="rect">
            <a:avLst/>
          </a:prstGeom>
        </p:spPr>
        <p:txBody>
          <a:bodyPr wrap="square">
            <a:spAutoFit/>
          </a:bodyPr>
          <a:lstStyle/>
          <a:p>
            <a:pPr>
              <a:lnSpc>
                <a:spcPts val="16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CRAMA</a:t>
            </a:r>
            <a:r>
              <a:rPr lang="ja-JP" altLang="en-US" sz="1200" b="1">
                <a:latin typeface="Meiryo UI" panose="020B0604030504040204" pitchFamily="50" charset="-128"/>
                <a:ea typeface="Meiryo UI" panose="020B0604030504040204" pitchFamily="50" charset="-128"/>
                <a:cs typeface="Meiryo UI" panose="020B0604030504040204" pitchFamily="50" charset="-128"/>
              </a:rPr>
              <a:t>その他の機能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32B64BB4-1A07-417B-B061-2F62D552C00F}"/>
              </a:ext>
            </a:extLst>
          </p:cNvPr>
          <p:cNvGrpSpPr/>
          <p:nvPr/>
        </p:nvGrpSpPr>
        <p:grpSpPr>
          <a:xfrm>
            <a:off x="100030" y="1242264"/>
            <a:ext cx="2921587" cy="3832982"/>
            <a:chOff x="119080" y="1032714"/>
            <a:chExt cx="2921587" cy="3832982"/>
          </a:xfrm>
        </p:grpSpPr>
        <p:pic>
          <p:nvPicPr>
            <p:cNvPr id="41" name="図 40">
              <a:extLst>
                <a:ext uri="{FF2B5EF4-FFF2-40B4-BE49-F238E27FC236}">
                  <a16:creationId xmlns:a16="http://schemas.microsoft.com/office/drawing/2014/main" id="{2D90CE95-9454-4B5E-A12C-68C1F56437EA}"/>
                </a:ext>
              </a:extLst>
            </p:cNvPr>
            <p:cNvPicPr>
              <a:picLocks noChangeAspect="1"/>
            </p:cNvPicPr>
            <p:nvPr/>
          </p:nvPicPr>
          <p:blipFill rotWithShape="1">
            <a:blip r:embed="rId3"/>
            <a:srcRect l="1148" t="1536" r="1528" b="25823"/>
            <a:stretch/>
          </p:blipFill>
          <p:spPr>
            <a:xfrm>
              <a:off x="159733" y="1032714"/>
              <a:ext cx="2861884" cy="3787101"/>
            </a:xfrm>
            <a:prstGeom prst="rect">
              <a:avLst/>
            </a:prstGeom>
            <a:ln w="19050">
              <a:solidFill>
                <a:schemeClr val="tx1"/>
              </a:solidFill>
            </a:ln>
          </p:spPr>
        </p:pic>
        <p:sp>
          <p:nvSpPr>
            <p:cNvPr id="42" name="テキスト ボックス 1">
              <a:extLst>
                <a:ext uri="{FF2B5EF4-FFF2-40B4-BE49-F238E27FC236}">
                  <a16:creationId xmlns:a16="http://schemas.microsoft.com/office/drawing/2014/main" id="{1414CBDB-A2D2-45F0-BB30-0306F568B74A}"/>
                </a:ext>
              </a:extLst>
            </p:cNvPr>
            <p:cNvSpPr txBox="1"/>
            <p:nvPr/>
          </p:nvSpPr>
          <p:spPr>
            <a:xfrm>
              <a:off x="2253502" y="1144413"/>
              <a:ext cx="521804" cy="174295"/>
            </a:xfrm>
            <a:prstGeom prst="rect">
              <a:avLst/>
            </a:prstGeom>
            <a:solidFill>
              <a:schemeClr val="tx1">
                <a:lumMod val="50000"/>
                <a:lumOff val="50000"/>
                <a:alpha val="80000"/>
              </a:schemeClr>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43" name="正方形/長方形 42">
              <a:extLst>
                <a:ext uri="{FF2B5EF4-FFF2-40B4-BE49-F238E27FC236}">
                  <a16:creationId xmlns:a16="http://schemas.microsoft.com/office/drawing/2014/main" id="{3DFC2A14-A78E-4F67-931A-0A6EC51E69AD}"/>
                </a:ext>
              </a:extLst>
            </p:cNvPr>
            <p:cNvSpPr/>
            <p:nvPr/>
          </p:nvSpPr>
          <p:spPr>
            <a:xfrm>
              <a:off x="119080" y="4691401"/>
              <a:ext cx="2921587" cy="17429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sp>
        <p:nvSpPr>
          <p:cNvPr id="40" name="角丸四角形吹き出し 41">
            <a:extLst>
              <a:ext uri="{FF2B5EF4-FFF2-40B4-BE49-F238E27FC236}">
                <a16:creationId xmlns:a16="http://schemas.microsoft.com/office/drawing/2014/main" id="{C6D904F5-9AD5-494F-803C-CAC71550F658}"/>
              </a:ext>
            </a:extLst>
          </p:cNvPr>
          <p:cNvSpPr/>
          <p:nvPr/>
        </p:nvSpPr>
        <p:spPr>
          <a:xfrm>
            <a:off x="454102" y="842250"/>
            <a:ext cx="1301955" cy="306467"/>
          </a:xfrm>
          <a:prstGeom prst="wedgeRoundRectCallout">
            <a:avLst>
              <a:gd name="adj1" fmla="val -44280"/>
              <a:gd name="adj2" fmla="val 97723"/>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メニュー表示 キー</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a:extLst>
              <a:ext uri="{FF2B5EF4-FFF2-40B4-BE49-F238E27FC236}">
                <a16:creationId xmlns:a16="http://schemas.microsoft.com/office/drawing/2014/main" id="{B89BA7D3-D020-46BA-9FF1-F6223BB78C44}"/>
              </a:ext>
            </a:extLst>
          </p:cNvPr>
          <p:cNvSpPr/>
          <p:nvPr/>
        </p:nvSpPr>
        <p:spPr>
          <a:xfrm>
            <a:off x="169811" y="1296916"/>
            <a:ext cx="358843" cy="276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2" name="グループ化 11">
            <a:extLst>
              <a:ext uri="{FF2B5EF4-FFF2-40B4-BE49-F238E27FC236}">
                <a16:creationId xmlns:a16="http://schemas.microsoft.com/office/drawing/2014/main" id="{D460C1F3-A682-4586-B535-5E453A28F002}"/>
              </a:ext>
            </a:extLst>
          </p:cNvPr>
          <p:cNvGrpSpPr/>
          <p:nvPr/>
        </p:nvGrpSpPr>
        <p:grpSpPr>
          <a:xfrm>
            <a:off x="1038259" y="2585134"/>
            <a:ext cx="2930658" cy="4404531"/>
            <a:chOff x="1019209" y="2178734"/>
            <a:chExt cx="2930658" cy="4404531"/>
          </a:xfrm>
        </p:grpSpPr>
        <p:pic>
          <p:nvPicPr>
            <p:cNvPr id="48" name="図 47">
              <a:extLst>
                <a:ext uri="{FF2B5EF4-FFF2-40B4-BE49-F238E27FC236}">
                  <a16:creationId xmlns:a16="http://schemas.microsoft.com/office/drawing/2014/main" id="{FE5639B7-CF3E-443F-AE63-29BAEC3F08DB}"/>
                </a:ext>
              </a:extLst>
            </p:cNvPr>
            <p:cNvPicPr>
              <a:picLocks noChangeAspect="1"/>
            </p:cNvPicPr>
            <p:nvPr/>
          </p:nvPicPr>
          <p:blipFill rotWithShape="1">
            <a:blip r:embed="rId4"/>
            <a:srcRect l="3434" t="827" r="6108" b="15476"/>
            <a:stretch/>
          </p:blipFill>
          <p:spPr>
            <a:xfrm>
              <a:off x="1069211" y="2178734"/>
              <a:ext cx="2833627" cy="4296857"/>
            </a:xfrm>
            <a:prstGeom prst="rect">
              <a:avLst/>
            </a:prstGeom>
            <a:ln w="19050">
              <a:solidFill>
                <a:schemeClr val="tx1"/>
              </a:solidFill>
            </a:ln>
          </p:spPr>
        </p:pic>
        <p:sp>
          <p:nvSpPr>
            <p:cNvPr id="49" name="テキスト ボックス 1">
              <a:extLst>
                <a:ext uri="{FF2B5EF4-FFF2-40B4-BE49-F238E27FC236}">
                  <a16:creationId xmlns:a16="http://schemas.microsoft.com/office/drawing/2014/main" id="{FFEEE657-1FC6-4731-AC41-2FFB849449E0}"/>
                </a:ext>
              </a:extLst>
            </p:cNvPr>
            <p:cNvSpPr txBox="1"/>
            <p:nvPr/>
          </p:nvSpPr>
          <p:spPr>
            <a:xfrm>
              <a:off x="3202713" y="2286408"/>
              <a:ext cx="517905" cy="169423"/>
            </a:xfrm>
            <a:prstGeom prst="rect">
              <a:avLst/>
            </a:prstGeom>
            <a:solidFill>
              <a:schemeClr val="tx1">
                <a:lumMod val="50000"/>
                <a:lumOff val="50000"/>
                <a:alpha val="80000"/>
              </a:schemeClr>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50" name="正方形/長方形 49">
              <a:extLst>
                <a:ext uri="{FF2B5EF4-FFF2-40B4-BE49-F238E27FC236}">
                  <a16:creationId xmlns:a16="http://schemas.microsoft.com/office/drawing/2014/main" id="{F981366A-7E4C-46CD-8579-5A38891EB127}"/>
                </a:ext>
              </a:extLst>
            </p:cNvPr>
            <p:cNvSpPr/>
            <p:nvPr/>
          </p:nvSpPr>
          <p:spPr>
            <a:xfrm>
              <a:off x="1019209" y="6454797"/>
              <a:ext cx="2930658" cy="128468"/>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sp>
        <p:nvSpPr>
          <p:cNvPr id="51" name="正方形/長方形 50">
            <a:extLst>
              <a:ext uri="{FF2B5EF4-FFF2-40B4-BE49-F238E27FC236}">
                <a16:creationId xmlns:a16="http://schemas.microsoft.com/office/drawing/2014/main" id="{1DA564A7-8463-4213-AA75-56FAB72E5D48}"/>
              </a:ext>
            </a:extLst>
          </p:cNvPr>
          <p:cNvSpPr/>
          <p:nvPr/>
        </p:nvSpPr>
        <p:spPr>
          <a:xfrm>
            <a:off x="1005110" y="2515009"/>
            <a:ext cx="690340" cy="4474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角丸四角形吹き出し 41">
            <a:extLst>
              <a:ext uri="{FF2B5EF4-FFF2-40B4-BE49-F238E27FC236}">
                <a16:creationId xmlns:a16="http://schemas.microsoft.com/office/drawing/2014/main" id="{AB39F274-A9FC-4B4B-9001-F92358AA77A6}"/>
              </a:ext>
            </a:extLst>
          </p:cNvPr>
          <p:cNvSpPr/>
          <p:nvPr/>
        </p:nvSpPr>
        <p:spPr>
          <a:xfrm>
            <a:off x="131323" y="5225916"/>
            <a:ext cx="785367" cy="510778"/>
          </a:xfrm>
          <a:prstGeom prst="wedgeRoundRectCallout">
            <a:avLst>
              <a:gd name="adj1" fmla="val 64072"/>
              <a:gd name="adj2" fmla="val -90622"/>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メニュー キー</a:t>
            </a:r>
            <a:endPar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a:extLst>
              <a:ext uri="{FF2B5EF4-FFF2-40B4-BE49-F238E27FC236}">
                <a16:creationId xmlns:a16="http://schemas.microsoft.com/office/drawing/2014/main" id="{FE5639B7-CF3E-443F-AE63-29BAEC3F08DB}"/>
              </a:ext>
            </a:extLst>
          </p:cNvPr>
          <p:cNvPicPr>
            <a:picLocks noChangeAspect="1"/>
          </p:cNvPicPr>
          <p:nvPr/>
        </p:nvPicPr>
        <p:blipFill rotWithShape="1">
          <a:blip r:embed="rId4"/>
          <a:srcRect l="3434" t="10298" r="78804" b="80818"/>
          <a:stretch/>
        </p:blipFill>
        <p:spPr>
          <a:xfrm>
            <a:off x="4199992" y="1698156"/>
            <a:ext cx="561569" cy="467520"/>
          </a:xfrm>
          <a:prstGeom prst="rect">
            <a:avLst/>
          </a:prstGeom>
          <a:ln w="19050">
            <a:solidFill>
              <a:schemeClr val="tx1"/>
            </a:solidFill>
          </a:ln>
        </p:spPr>
      </p:pic>
      <p:pic>
        <p:nvPicPr>
          <p:cNvPr id="55" name="図 54">
            <a:extLst>
              <a:ext uri="{FF2B5EF4-FFF2-40B4-BE49-F238E27FC236}">
                <a16:creationId xmlns:a16="http://schemas.microsoft.com/office/drawing/2014/main" id="{B3007113-F361-4DE6-BFC6-F0D9A0B47910}"/>
              </a:ext>
            </a:extLst>
          </p:cNvPr>
          <p:cNvPicPr>
            <a:picLocks noChangeAspect="1"/>
          </p:cNvPicPr>
          <p:nvPr/>
        </p:nvPicPr>
        <p:blipFill rotWithShape="1">
          <a:blip r:embed="rId4"/>
          <a:srcRect l="3434" t="21978" r="78727" b="49881"/>
          <a:stretch/>
        </p:blipFill>
        <p:spPr>
          <a:xfrm>
            <a:off x="4197388" y="2794549"/>
            <a:ext cx="564173" cy="1486109"/>
          </a:xfrm>
          <a:prstGeom prst="rect">
            <a:avLst/>
          </a:prstGeom>
          <a:ln w="19050">
            <a:solidFill>
              <a:schemeClr val="tx1"/>
            </a:solidFill>
          </a:ln>
        </p:spPr>
      </p:pic>
      <p:pic>
        <p:nvPicPr>
          <p:cNvPr id="56" name="図 55">
            <a:extLst>
              <a:ext uri="{FF2B5EF4-FFF2-40B4-BE49-F238E27FC236}">
                <a16:creationId xmlns:a16="http://schemas.microsoft.com/office/drawing/2014/main" id="{16A2C158-13D3-48BD-B236-1246C390099C}"/>
              </a:ext>
            </a:extLst>
          </p:cNvPr>
          <p:cNvPicPr>
            <a:picLocks noChangeAspect="1"/>
          </p:cNvPicPr>
          <p:nvPr/>
        </p:nvPicPr>
        <p:blipFill rotWithShape="1">
          <a:blip r:embed="rId4"/>
          <a:srcRect l="3434" t="53554" r="79105" b="38270"/>
          <a:stretch/>
        </p:blipFill>
        <p:spPr>
          <a:xfrm>
            <a:off x="4209353" y="4676451"/>
            <a:ext cx="552208" cy="431795"/>
          </a:xfrm>
          <a:prstGeom prst="rect">
            <a:avLst/>
          </a:prstGeom>
          <a:ln w="19050">
            <a:solidFill>
              <a:schemeClr val="tx1"/>
            </a:solidFill>
          </a:ln>
        </p:spPr>
      </p:pic>
      <p:pic>
        <p:nvPicPr>
          <p:cNvPr id="57" name="図 56">
            <a:extLst>
              <a:ext uri="{FF2B5EF4-FFF2-40B4-BE49-F238E27FC236}">
                <a16:creationId xmlns:a16="http://schemas.microsoft.com/office/drawing/2014/main" id="{849A2D7C-DEEA-44E5-9C76-66F2668A4628}"/>
              </a:ext>
            </a:extLst>
          </p:cNvPr>
          <p:cNvPicPr>
            <a:picLocks noChangeAspect="1"/>
          </p:cNvPicPr>
          <p:nvPr/>
        </p:nvPicPr>
        <p:blipFill rotWithShape="1">
          <a:blip r:embed="rId4"/>
          <a:srcRect l="3434" t="64058" r="78727" b="27063"/>
          <a:stretch/>
        </p:blipFill>
        <p:spPr>
          <a:xfrm>
            <a:off x="4199992" y="5585440"/>
            <a:ext cx="564173" cy="468922"/>
          </a:xfrm>
          <a:prstGeom prst="rect">
            <a:avLst/>
          </a:prstGeom>
          <a:ln w="19050">
            <a:solidFill>
              <a:schemeClr val="tx1"/>
            </a:solidFill>
          </a:ln>
        </p:spPr>
      </p:pic>
      <p:sp>
        <p:nvSpPr>
          <p:cNvPr id="52" name="矢印: 折線 51">
            <a:extLst>
              <a:ext uri="{FF2B5EF4-FFF2-40B4-BE49-F238E27FC236}">
                <a16:creationId xmlns:a16="http://schemas.microsoft.com/office/drawing/2014/main" id="{E35F5D47-C0B2-4888-9D12-752A19DDB101}"/>
              </a:ext>
            </a:extLst>
          </p:cNvPr>
          <p:cNvSpPr/>
          <p:nvPr/>
        </p:nvSpPr>
        <p:spPr>
          <a:xfrm rot="5400000">
            <a:off x="441066" y="1520237"/>
            <a:ext cx="1245735" cy="923449"/>
          </a:xfrm>
          <a:prstGeom prst="bentArrow">
            <a:avLst>
              <a:gd name="adj1" fmla="val 13755"/>
              <a:gd name="adj2" fmla="val 1797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3121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D1F0DB6-0682-4BA7-825D-04DCCB94355E}"/>
              </a:ext>
            </a:extLst>
          </p:cNvPr>
          <p:cNvGrpSpPr/>
          <p:nvPr/>
        </p:nvGrpSpPr>
        <p:grpSpPr>
          <a:xfrm>
            <a:off x="1815584" y="2561174"/>
            <a:ext cx="2172927" cy="3041231"/>
            <a:chOff x="1815584" y="2561174"/>
            <a:chExt cx="2172927" cy="3041231"/>
          </a:xfrm>
        </p:grpSpPr>
        <p:pic>
          <p:nvPicPr>
            <p:cNvPr id="19" name="図 18">
              <a:extLst>
                <a:ext uri="{FF2B5EF4-FFF2-40B4-BE49-F238E27FC236}">
                  <a16:creationId xmlns:a16="http://schemas.microsoft.com/office/drawing/2014/main" id="{00000000-0008-0000-0000-0000D8000000}"/>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t="59618" b="-5693"/>
            <a:stretch>
              <a:fillRect/>
            </a:stretch>
          </p:blipFill>
          <p:spPr bwMode="auto">
            <a:xfrm>
              <a:off x="1886577" y="3782600"/>
              <a:ext cx="2051962" cy="16955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41A83387-91C1-4E78-ACAB-419FFAD1A066}"/>
                </a:ext>
              </a:extLst>
            </p:cNvPr>
            <p:cNvSpPr/>
            <p:nvPr/>
          </p:nvSpPr>
          <p:spPr>
            <a:xfrm>
              <a:off x="1815584" y="5450576"/>
              <a:ext cx="2172927" cy="15182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8E3CB7D0-74C5-4C9D-93EE-06FE00AECCB1}"/>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t="17391" b="49825"/>
            <a:stretch>
              <a:fillRect/>
            </a:stretch>
          </p:blipFill>
          <p:spPr bwMode="auto">
            <a:xfrm>
              <a:off x="1894935" y="2561174"/>
              <a:ext cx="2051962" cy="120647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7" name="テキスト ボックス 1">
              <a:extLst>
                <a:ext uri="{FF2B5EF4-FFF2-40B4-BE49-F238E27FC236}">
                  <a16:creationId xmlns:a16="http://schemas.microsoft.com/office/drawing/2014/main" id="{055367D2-BEE6-4D9E-B124-704832552045}"/>
                </a:ext>
              </a:extLst>
            </p:cNvPr>
            <p:cNvSpPr txBox="1"/>
            <p:nvPr/>
          </p:nvSpPr>
          <p:spPr>
            <a:xfrm>
              <a:off x="3348743" y="2595548"/>
              <a:ext cx="386381" cy="117244"/>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40" name="正方形/長方形 39">
              <a:extLst>
                <a:ext uri="{FF2B5EF4-FFF2-40B4-BE49-F238E27FC236}">
                  <a16:creationId xmlns:a16="http://schemas.microsoft.com/office/drawing/2014/main" id="{280DA82E-0C48-43E4-87FE-45DB448B32D9}"/>
                </a:ext>
              </a:extLst>
            </p:cNvPr>
            <p:cNvSpPr/>
            <p:nvPr/>
          </p:nvSpPr>
          <p:spPr>
            <a:xfrm>
              <a:off x="1834634" y="3694818"/>
              <a:ext cx="2144352" cy="135938"/>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 name="直線コネクタ 10"/>
          <p:cNvCxnSpPr>
            <a:cxnSpLocks/>
          </p:cNvCxnSpPr>
          <p:nvPr/>
        </p:nvCxnSpPr>
        <p:spPr>
          <a:xfrm>
            <a:off x="4142707" y="509365"/>
            <a:ext cx="0" cy="9282335"/>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E04D6BE2-0E71-4A46-A1B4-775A3B0D11E9}"/>
              </a:ext>
            </a:extLst>
          </p:cNvPr>
          <p:cNvGrpSpPr/>
          <p:nvPr/>
        </p:nvGrpSpPr>
        <p:grpSpPr>
          <a:xfrm>
            <a:off x="110272" y="6063603"/>
            <a:ext cx="5759525" cy="2250298"/>
            <a:chOff x="110272" y="6311253"/>
            <a:chExt cx="5759525" cy="2250298"/>
          </a:xfrm>
        </p:grpSpPr>
        <p:pic>
          <p:nvPicPr>
            <p:cNvPr id="37" name="図 36">
              <a:extLst>
                <a:ext uri="{FF2B5EF4-FFF2-40B4-BE49-F238E27FC236}">
                  <a16:creationId xmlns:a16="http://schemas.microsoft.com/office/drawing/2014/main" id="{CF6E6159-AC46-4120-B85C-35391EAC5CBA}"/>
                </a:ext>
              </a:extLst>
            </p:cNvPr>
            <p:cNvPicPr>
              <a:picLocks noChangeAspect="1"/>
            </p:cNvPicPr>
            <p:nvPr/>
          </p:nvPicPr>
          <p:blipFill rotWithShape="1">
            <a:blip r:embed="rId5"/>
            <a:srcRect l="1" t="14338" r="37564" b="57272"/>
            <a:stretch/>
          </p:blipFill>
          <p:spPr>
            <a:xfrm>
              <a:off x="110272" y="6311253"/>
              <a:ext cx="5759525" cy="2250298"/>
            </a:xfrm>
            <a:prstGeom prst="rect">
              <a:avLst/>
            </a:prstGeom>
            <a:ln>
              <a:solidFill>
                <a:schemeClr val="tx1"/>
              </a:solidFill>
            </a:ln>
          </p:spPr>
        </p:pic>
        <p:sp>
          <p:nvSpPr>
            <p:cNvPr id="38" name="テキスト ボックス 1">
              <a:extLst>
                <a:ext uri="{FF2B5EF4-FFF2-40B4-BE49-F238E27FC236}">
                  <a16:creationId xmlns:a16="http://schemas.microsoft.com/office/drawing/2014/main" id="{6F0CD4D4-37FE-4BBF-ADE0-EF44A77CDCA7}"/>
                </a:ext>
              </a:extLst>
            </p:cNvPr>
            <p:cNvSpPr txBox="1"/>
            <p:nvPr/>
          </p:nvSpPr>
          <p:spPr>
            <a:xfrm>
              <a:off x="811438" y="6487248"/>
              <a:ext cx="1235167" cy="129943"/>
            </a:xfrm>
            <a:prstGeom prst="rect">
              <a:avLst/>
            </a:prstGeom>
            <a:solidFill>
              <a:schemeClr val="tx1">
                <a:lumMod val="50000"/>
                <a:lumOff val="50000"/>
                <a:alpha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39" name="テキスト ボックス 1">
              <a:extLst>
                <a:ext uri="{FF2B5EF4-FFF2-40B4-BE49-F238E27FC236}">
                  <a16:creationId xmlns:a16="http://schemas.microsoft.com/office/drawing/2014/main" id="{D6B0C787-F31A-447B-92F0-665B1159F157}"/>
                </a:ext>
              </a:extLst>
            </p:cNvPr>
            <p:cNvSpPr txBox="1"/>
            <p:nvPr/>
          </p:nvSpPr>
          <p:spPr>
            <a:xfrm>
              <a:off x="682118" y="6728993"/>
              <a:ext cx="3836542" cy="198862"/>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b="1" dirty="0">
                  <a:latin typeface="+mj-ea"/>
                  <a:ea typeface="+mj-ea"/>
                </a:rPr>
                <a:t>LIXIL-JS:</a:t>
              </a:r>
              <a:r>
                <a:rPr kumimoji="1" lang="ja-JP" altLang="en-US" sz="1000" b="1" dirty="0">
                  <a:latin typeface="+mj-ea"/>
                  <a:ea typeface="+mj-ea"/>
                </a:rPr>
                <a:t> 神奈川県</a:t>
              </a:r>
              <a:r>
                <a:rPr kumimoji="1" lang="en-US" altLang="ja-JP" sz="1000" b="1" dirty="0">
                  <a:latin typeface="+mj-ea"/>
                  <a:ea typeface="+mj-ea"/>
                </a:rPr>
                <a:t>/</a:t>
              </a:r>
              <a:r>
                <a:rPr kumimoji="1" lang="ja-JP" altLang="en-US" sz="1000" b="1" dirty="0">
                  <a:latin typeface="+mj-ea"/>
                  <a:ea typeface="+mj-ea"/>
                </a:rPr>
                <a:t>キッチン</a:t>
              </a:r>
              <a:r>
                <a:rPr kumimoji="1" lang="en-US" altLang="ja-JP" sz="1000" b="1" dirty="0">
                  <a:latin typeface="+mj-ea"/>
                  <a:ea typeface="+mj-ea"/>
                </a:rPr>
                <a:t>/</a:t>
              </a:r>
              <a:r>
                <a:rPr kumimoji="1" lang="ja-JP" altLang="en-US" sz="1000" b="1" dirty="0">
                  <a:latin typeface="+mj-ea"/>
                  <a:ea typeface="+mj-ea"/>
                </a:rPr>
                <a:t>現調のご紹介です </a:t>
              </a:r>
              <a:r>
                <a:rPr kumimoji="1" lang="en-US" altLang="ja-JP" sz="1000" b="1" dirty="0">
                  <a:latin typeface="+mj-ea"/>
                  <a:ea typeface="+mj-ea"/>
                </a:rPr>
                <a:t>【ID:</a:t>
              </a:r>
              <a:r>
                <a:rPr kumimoji="1" lang="ja-JP" altLang="en-US" sz="1000" b="1" dirty="0">
                  <a:latin typeface="+mj-ea"/>
                  <a:ea typeface="+mj-ea"/>
                </a:rPr>
                <a:t>●●●●●</a:t>
              </a:r>
              <a:r>
                <a:rPr kumimoji="1" lang="en-US" altLang="ja-JP" sz="1000" b="1" dirty="0">
                  <a:latin typeface="+mj-ea"/>
                  <a:ea typeface="+mj-ea"/>
                </a:rPr>
                <a:t>】</a:t>
              </a:r>
            </a:p>
          </p:txBody>
        </p:sp>
        <p:sp>
          <p:nvSpPr>
            <p:cNvPr id="43" name="テキスト ボックス 1">
              <a:extLst>
                <a:ext uri="{FF2B5EF4-FFF2-40B4-BE49-F238E27FC236}">
                  <a16:creationId xmlns:a16="http://schemas.microsoft.com/office/drawing/2014/main" id="{2B880319-7BA4-4461-A2D5-37823E920E71}"/>
                </a:ext>
              </a:extLst>
            </p:cNvPr>
            <p:cNvSpPr txBox="1"/>
            <p:nvPr/>
          </p:nvSpPr>
          <p:spPr>
            <a:xfrm>
              <a:off x="806795" y="6337346"/>
              <a:ext cx="1536352" cy="124538"/>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dirty="0">
                  <a:latin typeface="+mj-ea"/>
                  <a:ea typeface="+mj-ea"/>
                </a:rPr>
                <a:t>no-reply@crama.apps.lixil.co.jp</a:t>
              </a:r>
            </a:p>
          </p:txBody>
        </p:sp>
        <p:pic>
          <p:nvPicPr>
            <p:cNvPr id="44" name="図 43">
              <a:extLst>
                <a:ext uri="{FF2B5EF4-FFF2-40B4-BE49-F238E27FC236}">
                  <a16:creationId xmlns:a16="http://schemas.microsoft.com/office/drawing/2014/main" id="{C626BC9C-80D5-45BD-BBE0-E0C510A4D659}"/>
                </a:ext>
              </a:extLst>
            </p:cNvPr>
            <p:cNvPicPr>
              <a:picLocks noChangeAspect="1"/>
            </p:cNvPicPr>
            <p:nvPr/>
          </p:nvPicPr>
          <p:blipFill rotWithShape="1">
            <a:blip r:embed="rId6"/>
            <a:srcRect l="55" t="2679" r="44037" b="21243"/>
            <a:stretch/>
          </p:blipFill>
          <p:spPr>
            <a:xfrm>
              <a:off x="207582" y="6980328"/>
              <a:ext cx="5465195" cy="1581222"/>
            </a:xfrm>
            <a:prstGeom prst="rect">
              <a:avLst/>
            </a:prstGeom>
            <a:ln>
              <a:noFill/>
            </a:ln>
          </p:spPr>
        </p:pic>
        <p:sp>
          <p:nvSpPr>
            <p:cNvPr id="41" name="テキスト ボックス 1">
              <a:extLst>
                <a:ext uri="{FF2B5EF4-FFF2-40B4-BE49-F238E27FC236}">
                  <a16:creationId xmlns:a16="http://schemas.microsoft.com/office/drawing/2014/main" id="{32F780B5-528E-4FB3-9F64-45FA5DAFB714}"/>
                </a:ext>
              </a:extLst>
            </p:cNvPr>
            <p:cNvSpPr txBox="1"/>
            <p:nvPr/>
          </p:nvSpPr>
          <p:spPr>
            <a:xfrm>
              <a:off x="252371" y="6987949"/>
              <a:ext cx="382629" cy="158745"/>
            </a:xfrm>
            <a:prstGeom prst="rect">
              <a:avLst/>
            </a:prstGeom>
            <a:solidFill>
              <a:schemeClr val="tx1">
                <a:lumMod val="50000"/>
                <a:lumOff val="50000"/>
                <a:alpha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53" name="テキスト ボックス 1">
              <a:extLst>
                <a:ext uri="{FF2B5EF4-FFF2-40B4-BE49-F238E27FC236}">
                  <a16:creationId xmlns:a16="http://schemas.microsoft.com/office/drawing/2014/main" id="{51EC495A-D0C4-44DD-8291-154CD974D6BF}"/>
                </a:ext>
              </a:extLst>
            </p:cNvPr>
            <p:cNvSpPr txBox="1"/>
            <p:nvPr/>
          </p:nvSpPr>
          <p:spPr>
            <a:xfrm>
              <a:off x="1867020" y="7375855"/>
              <a:ext cx="382629" cy="158745"/>
            </a:xfrm>
            <a:prstGeom prst="rect">
              <a:avLst/>
            </a:prstGeom>
            <a:solidFill>
              <a:schemeClr val="tx1">
                <a:lumMod val="50000"/>
                <a:lumOff val="50000"/>
                <a:alpha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grpSp>
      <p:sp>
        <p:nvSpPr>
          <p:cNvPr id="17" name="テキスト ボックス 16"/>
          <p:cNvSpPr txBox="1"/>
          <p:nvPr/>
        </p:nvSpPr>
        <p:spPr>
          <a:xfrm>
            <a:off x="4175857" y="441321"/>
            <a:ext cx="2682143" cy="95718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職人トップ画面からの応募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マイページログイン画面より</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ユーザー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（メルアド）とパスワードを入力し、ログイン ボタンを押下。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施工（紹介中）のエリアに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ある物件の中で、応募したい物件を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選択。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対象物件の物件情報詳細画面を開く。</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物件紹介メールからの応募</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物件紹介メール</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LIXIL-JS: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○○現調（工事）のご紹介です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(noeply@crama.apps.lixil.co.jp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）を開き、添付</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を押下し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対象物件の物件情報詳細画面に移動する。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．応募の仕方</a:t>
            </a:r>
          </a:p>
        </p:txBody>
      </p:sp>
      <p:sp>
        <p:nvSpPr>
          <p:cNvPr id="5" name="正方形/長方形 4"/>
          <p:cNvSpPr/>
          <p:nvPr/>
        </p:nvSpPr>
        <p:spPr>
          <a:xfrm>
            <a:off x="41449" y="744216"/>
            <a:ext cx="3896552" cy="646331"/>
          </a:xfrm>
          <a:prstGeom prst="rect">
            <a:avLst/>
          </a:prstGeom>
        </p:spPr>
        <p:txBody>
          <a:bodyPr wrap="square">
            <a:spAutoFit/>
          </a:bodyPr>
          <a:lstStyle/>
          <a:p>
            <a:r>
              <a:rPr lang="en-US" altLang="ja-JP" u="sng" dirty="0">
                <a:hlinkClick r:id="rId7"/>
              </a:rPr>
              <a:t>https://crama.lixil.co.jp/member/login/form</a:t>
            </a:r>
            <a:endParaRPr lang="ja-JP" altLang="ja-JP" dirty="0"/>
          </a:p>
        </p:txBody>
      </p:sp>
      <p:grpSp>
        <p:nvGrpSpPr>
          <p:cNvPr id="6" name="グループ化 5">
            <a:extLst>
              <a:ext uri="{FF2B5EF4-FFF2-40B4-BE49-F238E27FC236}">
                <a16:creationId xmlns:a16="http://schemas.microsoft.com/office/drawing/2014/main" id="{8487511A-C725-44CD-88E2-D53E81BA677C}"/>
              </a:ext>
            </a:extLst>
          </p:cNvPr>
          <p:cNvGrpSpPr/>
          <p:nvPr/>
        </p:nvGrpSpPr>
        <p:grpSpPr>
          <a:xfrm>
            <a:off x="143246" y="1391627"/>
            <a:ext cx="2131329" cy="1448108"/>
            <a:chOff x="143246" y="1391627"/>
            <a:chExt cx="2131329" cy="1448108"/>
          </a:xfrm>
        </p:grpSpPr>
        <p:pic>
          <p:nvPicPr>
            <p:cNvPr id="15" name="図 14">
              <a:extLst>
                <a:ext uri="{FF2B5EF4-FFF2-40B4-BE49-F238E27FC236}">
                  <a16:creationId xmlns:a16="http://schemas.microsoft.com/office/drawing/2014/main" id="{9B3ACEA9-169A-497D-8123-B00D449BCB0F}"/>
                </a:ext>
              </a:extLst>
            </p:cNvPr>
            <p:cNvPicPr>
              <a:picLocks noChangeAspect="1"/>
            </p:cNvPicPr>
            <p:nvPr/>
          </p:nvPicPr>
          <p:blipFill rotWithShape="1">
            <a:blip r:embed="rId8"/>
            <a:srcRect l="24456" t="22161" r="43118" b="50325"/>
            <a:stretch/>
          </p:blipFill>
          <p:spPr>
            <a:xfrm>
              <a:off x="143246" y="1391627"/>
              <a:ext cx="2131329" cy="1448108"/>
            </a:xfrm>
            <a:prstGeom prst="rect">
              <a:avLst/>
            </a:prstGeom>
            <a:ln w="19050">
              <a:solidFill>
                <a:schemeClr val="tx1"/>
              </a:solidFill>
            </a:ln>
          </p:spPr>
        </p:pic>
        <p:sp>
          <p:nvSpPr>
            <p:cNvPr id="16" name="正方形/長方形 15">
              <a:extLst>
                <a:ext uri="{FF2B5EF4-FFF2-40B4-BE49-F238E27FC236}">
                  <a16:creationId xmlns:a16="http://schemas.microsoft.com/office/drawing/2014/main" id="{672A6B7A-3995-4791-82CF-4C8ABA5D3741}"/>
                </a:ext>
              </a:extLst>
            </p:cNvPr>
            <p:cNvSpPr/>
            <p:nvPr/>
          </p:nvSpPr>
          <p:spPr>
            <a:xfrm>
              <a:off x="447251" y="1796410"/>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正方形/長方形 17">
              <a:extLst>
                <a:ext uri="{FF2B5EF4-FFF2-40B4-BE49-F238E27FC236}">
                  <a16:creationId xmlns:a16="http://schemas.microsoft.com/office/drawing/2014/main" id="{34CEE12E-7832-48DE-B381-55F41C2F9D16}"/>
                </a:ext>
              </a:extLst>
            </p:cNvPr>
            <p:cNvSpPr/>
            <p:nvPr/>
          </p:nvSpPr>
          <p:spPr>
            <a:xfrm>
              <a:off x="447251" y="2382827"/>
              <a:ext cx="729861" cy="280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a:extLst>
                <a:ext uri="{FF2B5EF4-FFF2-40B4-BE49-F238E27FC236}">
                  <a16:creationId xmlns:a16="http://schemas.microsoft.com/office/drawing/2014/main" id="{13E7F89D-1DEA-4B7E-BF6D-51EE5EFFDF61}"/>
                </a:ext>
              </a:extLst>
            </p:cNvPr>
            <p:cNvSpPr/>
            <p:nvPr/>
          </p:nvSpPr>
          <p:spPr>
            <a:xfrm>
              <a:off x="447251" y="2107444"/>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3" name="コネクタ: カギ線 22">
              <a:extLst>
                <a:ext uri="{FF2B5EF4-FFF2-40B4-BE49-F238E27FC236}">
                  <a16:creationId xmlns:a16="http://schemas.microsoft.com/office/drawing/2014/main" id="{C2FF0C42-4EEB-4B11-92A0-BAE03429EA91}"/>
                </a:ext>
              </a:extLst>
            </p:cNvPr>
            <p:cNvCxnSpPr>
              <a:cxnSpLocks/>
              <a:stCxn id="16" idx="1"/>
            </p:cNvCxnSpPr>
            <p:nvPr/>
          </p:nvCxnSpPr>
          <p:spPr>
            <a:xfrm rot="10800000" flipV="1">
              <a:off x="447251" y="1909121"/>
              <a:ext cx="12700" cy="241816"/>
            </a:xfrm>
            <a:prstGeom prst="bentConnector4">
              <a:avLst>
                <a:gd name="adj1" fmla="val 1834283"/>
                <a:gd name="adj2" fmla="val 98514"/>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C91D88E2-22F4-419A-B501-32413A3F97BE}"/>
                </a:ext>
              </a:extLst>
            </p:cNvPr>
            <p:cNvCxnSpPr>
              <a:cxnSpLocks/>
            </p:cNvCxnSpPr>
            <p:nvPr/>
          </p:nvCxnSpPr>
          <p:spPr>
            <a:xfrm rot="5400000">
              <a:off x="316852" y="2365275"/>
              <a:ext cx="269142" cy="8344"/>
            </a:xfrm>
            <a:prstGeom prst="bentConnector4">
              <a:avLst>
                <a:gd name="adj1" fmla="val 23946"/>
                <a:gd name="adj2" fmla="val 2839693"/>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6" name="下矢印 65">
            <a:extLst>
              <a:ext uri="{FF2B5EF4-FFF2-40B4-BE49-F238E27FC236}">
                <a16:creationId xmlns:a16="http://schemas.microsoft.com/office/drawing/2014/main" id="{37831EF6-8EA2-4289-8C9D-0275AA2868DB}"/>
              </a:ext>
            </a:extLst>
          </p:cNvPr>
          <p:cNvSpPr/>
          <p:nvPr/>
        </p:nvSpPr>
        <p:spPr>
          <a:xfrm rot="10800000">
            <a:off x="642470" y="2654170"/>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角丸四角形吹き出し 35">
            <a:extLst>
              <a:ext uri="{FF2B5EF4-FFF2-40B4-BE49-F238E27FC236}">
                <a16:creationId xmlns:a16="http://schemas.microsoft.com/office/drawing/2014/main" id="{227F4A75-A264-4B88-BD4C-6BF1E8EE0C27}"/>
              </a:ext>
            </a:extLst>
          </p:cNvPr>
          <p:cNvSpPr/>
          <p:nvPr/>
        </p:nvSpPr>
        <p:spPr>
          <a:xfrm flipH="1">
            <a:off x="56695" y="3789023"/>
            <a:ext cx="1739839" cy="1164970"/>
          </a:xfrm>
          <a:prstGeom prst="wedgeRoundRectCallout">
            <a:avLst>
              <a:gd name="adj1" fmla="val -74589"/>
              <a:gd name="adj2" fmla="val 56683"/>
              <a:gd name="adj3" fmla="val 16667"/>
            </a:avLst>
          </a:prstGeom>
          <a:solidFill>
            <a:schemeClr val="bg1"/>
          </a:solidFill>
          <a:ln w="190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現行</a:t>
            </a:r>
            <a:r>
              <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施工（紹介中）</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登録者の方に紹介中の</a:t>
            </a:r>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物件表示エリアの中で</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対象物件を開く。</a:t>
            </a:r>
            <a:endPar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00000000-0008-0000-0000-0000D9000000}"/>
              </a:ext>
            </a:extLst>
          </p:cNvPr>
          <p:cNvPicPr>
            <a:picLocks noChangeAspect="1" noChangeArrowheads="1"/>
          </p:cNvPicPr>
          <p:nvPr/>
        </p:nvPicPr>
        <p:blipFill rotWithShape="1">
          <a:blip r:embed="rId9" r:link="rId10" cstate="print">
            <a:extLst>
              <a:ext uri="{28A0092B-C50C-407E-A947-70E740481C1C}">
                <a14:useLocalDpi xmlns:a14="http://schemas.microsoft.com/office/drawing/2010/main" val="0"/>
              </a:ext>
            </a:extLst>
          </a:blip>
          <a:srcRect t="16280" b="72014"/>
          <a:stretch>
            <a:fillRect/>
          </a:stretch>
        </p:blipFill>
        <p:spPr bwMode="auto">
          <a:xfrm>
            <a:off x="1919199" y="4998125"/>
            <a:ext cx="1984809" cy="416847"/>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81D80CA5-080F-4000-9C03-100538DDB2B2}"/>
              </a:ext>
            </a:extLst>
          </p:cNvPr>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職人トップページからの応募</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039038EF-1F8F-4A57-87BB-BF9CA848A783}"/>
              </a:ext>
            </a:extLst>
          </p:cNvPr>
          <p:cNvSpPr/>
          <p:nvPr/>
        </p:nvSpPr>
        <p:spPr>
          <a:xfrm>
            <a:off x="-2" y="5666200"/>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■物件紹介メールからの応募</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8B4624E0-6754-4B12-9531-A2723C826CF4}"/>
              </a:ext>
            </a:extLst>
          </p:cNvPr>
          <p:cNvSpPr/>
          <p:nvPr/>
        </p:nvSpPr>
        <p:spPr>
          <a:xfrm>
            <a:off x="190919" y="8031360"/>
            <a:ext cx="3851852"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矢印: 折線 3">
            <a:extLst>
              <a:ext uri="{FF2B5EF4-FFF2-40B4-BE49-F238E27FC236}">
                <a16:creationId xmlns:a16="http://schemas.microsoft.com/office/drawing/2014/main" id="{C7170F71-9A26-4151-ABC7-FA00A34CA2B7}"/>
              </a:ext>
            </a:extLst>
          </p:cNvPr>
          <p:cNvSpPr/>
          <p:nvPr/>
        </p:nvSpPr>
        <p:spPr>
          <a:xfrm rot="5400000">
            <a:off x="2129074" y="2254195"/>
            <a:ext cx="585811" cy="4138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下矢印 65">
            <a:extLst>
              <a:ext uri="{FF2B5EF4-FFF2-40B4-BE49-F238E27FC236}">
                <a16:creationId xmlns:a16="http://schemas.microsoft.com/office/drawing/2014/main" id="{DD62E505-814E-4C6B-BCFA-FB34D1E266EC}"/>
              </a:ext>
            </a:extLst>
          </p:cNvPr>
          <p:cNvSpPr/>
          <p:nvPr/>
        </p:nvSpPr>
        <p:spPr>
          <a:xfrm rot="10800000">
            <a:off x="3405865" y="5337488"/>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95430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EE93ECA3-EC47-41EF-880F-41106E745565}"/>
              </a:ext>
            </a:extLst>
          </p:cNvPr>
          <p:cNvGrpSpPr/>
          <p:nvPr/>
        </p:nvGrpSpPr>
        <p:grpSpPr>
          <a:xfrm>
            <a:off x="112223" y="4520017"/>
            <a:ext cx="2143297" cy="4836357"/>
            <a:chOff x="112223" y="4520017"/>
            <a:chExt cx="2143297" cy="4836357"/>
          </a:xfrm>
        </p:grpSpPr>
        <p:pic>
          <p:nvPicPr>
            <p:cNvPr id="43" name="図 42">
              <a:extLst>
                <a:ext uri="{FF2B5EF4-FFF2-40B4-BE49-F238E27FC236}">
                  <a16:creationId xmlns:a16="http://schemas.microsoft.com/office/drawing/2014/main" id="{BBDAB518-803B-4444-B4A9-4528DC45EB15}"/>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t="7980"/>
            <a:stretch>
              <a:fillRect/>
            </a:stretch>
          </p:blipFill>
          <p:spPr bwMode="auto">
            <a:xfrm>
              <a:off x="166201" y="4520017"/>
              <a:ext cx="2032014" cy="330313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7" name="図 46">
              <a:extLst>
                <a:ext uri="{FF2B5EF4-FFF2-40B4-BE49-F238E27FC236}">
                  <a16:creationId xmlns:a16="http://schemas.microsoft.com/office/drawing/2014/main" id="{10805B91-BDA9-4E67-9541-62ADB7B37C79}"/>
                </a:ext>
              </a:extLst>
            </p:cNvPr>
            <p:cNvPicPr>
              <a:picLocks noChangeAspect="1"/>
            </p:cNvPicPr>
            <p:nvPr/>
          </p:nvPicPr>
          <p:blipFill rotWithShape="1">
            <a:blip r:embed="rId5"/>
            <a:srcRect t="56797" b="3213"/>
            <a:stretch/>
          </p:blipFill>
          <p:spPr>
            <a:xfrm>
              <a:off x="158526" y="7912938"/>
              <a:ext cx="2039689" cy="1443436"/>
            </a:xfrm>
            <a:prstGeom prst="rect">
              <a:avLst/>
            </a:prstGeom>
            <a:ln w="19050">
              <a:solidFill>
                <a:schemeClr val="tx1"/>
              </a:solidFill>
            </a:ln>
          </p:spPr>
        </p:pic>
        <p:sp>
          <p:nvSpPr>
            <p:cNvPr id="57" name="正方形/長方形 56">
              <a:extLst>
                <a:ext uri="{FF2B5EF4-FFF2-40B4-BE49-F238E27FC236}">
                  <a16:creationId xmlns:a16="http://schemas.microsoft.com/office/drawing/2014/main" id="{8C7C5D39-AC5E-4634-9240-0E9DE7F168C1}"/>
                </a:ext>
              </a:extLst>
            </p:cNvPr>
            <p:cNvSpPr/>
            <p:nvPr/>
          </p:nvSpPr>
          <p:spPr>
            <a:xfrm>
              <a:off x="112223" y="7800770"/>
              <a:ext cx="2143297" cy="11856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DA691368-6D15-4A00-8CDF-B6B7ABFDA5FB}"/>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l="63229" t="37727" r="14823" b="55604"/>
            <a:stretch>
              <a:fillRect/>
            </a:stretch>
          </p:blipFill>
          <p:spPr bwMode="auto">
            <a:xfrm>
              <a:off x="1457007" y="5587668"/>
              <a:ext cx="455543" cy="235921"/>
            </a:xfrm>
            <a:prstGeom prst="rect">
              <a:avLst/>
            </a:prstGeom>
            <a:noFill/>
            <a:ln w="25400">
              <a:noFill/>
            </a:ln>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EB6A34C7-67BB-4283-B5C2-DAB7E2A99005}"/>
                </a:ext>
              </a:extLst>
            </p:cNvPr>
            <p:cNvPicPr>
              <a:picLocks noChangeAspect="1"/>
            </p:cNvPicPr>
            <p:nvPr/>
          </p:nvPicPr>
          <p:blipFill>
            <a:blip r:embed="rId8"/>
            <a:stretch>
              <a:fillRect/>
            </a:stretch>
          </p:blipFill>
          <p:spPr>
            <a:xfrm>
              <a:off x="1436899" y="6666680"/>
              <a:ext cx="457240" cy="231668"/>
            </a:xfrm>
            <a:prstGeom prst="rect">
              <a:avLst/>
            </a:prstGeom>
          </p:spPr>
        </p:pic>
        <p:pic>
          <p:nvPicPr>
            <p:cNvPr id="42" name="図 41">
              <a:extLst>
                <a:ext uri="{FF2B5EF4-FFF2-40B4-BE49-F238E27FC236}">
                  <a16:creationId xmlns:a16="http://schemas.microsoft.com/office/drawing/2014/main" id="{40B4D83D-8D9A-4385-9679-8A349B3C0F53}"/>
                </a:ext>
              </a:extLst>
            </p:cNvPr>
            <p:cNvPicPr>
              <a:picLocks noChangeAspect="1"/>
            </p:cNvPicPr>
            <p:nvPr/>
          </p:nvPicPr>
          <p:blipFill rotWithShape="1">
            <a:blip r:embed="rId9"/>
            <a:srcRect l="61256" t="21736" r="11079" b="11848"/>
            <a:stretch/>
          </p:blipFill>
          <p:spPr>
            <a:xfrm>
              <a:off x="1436406" y="6133298"/>
              <a:ext cx="463826" cy="455545"/>
            </a:xfrm>
            <a:prstGeom prst="rect">
              <a:avLst/>
            </a:prstGeom>
          </p:spPr>
        </p:pic>
        <p:pic>
          <p:nvPicPr>
            <p:cNvPr id="62" name="図 61">
              <a:extLst>
                <a:ext uri="{FF2B5EF4-FFF2-40B4-BE49-F238E27FC236}">
                  <a16:creationId xmlns:a16="http://schemas.microsoft.com/office/drawing/2014/main" id="{6366A744-ED2E-45B2-947E-A373650AA37F}"/>
                </a:ext>
              </a:extLst>
            </p:cNvPr>
            <p:cNvPicPr>
              <a:picLocks noChangeAspect="1"/>
            </p:cNvPicPr>
            <p:nvPr/>
          </p:nvPicPr>
          <p:blipFill rotWithShape="1">
            <a:blip r:embed="rId9"/>
            <a:srcRect l="61256" t="52864" r="11079" b="11848"/>
            <a:stretch/>
          </p:blipFill>
          <p:spPr>
            <a:xfrm>
              <a:off x="1446361" y="6891970"/>
              <a:ext cx="463826" cy="242036"/>
            </a:xfrm>
            <a:prstGeom prst="rect">
              <a:avLst/>
            </a:prstGeom>
          </p:spPr>
        </p:pic>
      </p:grpSp>
      <p:pic>
        <p:nvPicPr>
          <p:cNvPr id="6" name="図 5">
            <a:extLst>
              <a:ext uri="{FF2B5EF4-FFF2-40B4-BE49-F238E27FC236}">
                <a16:creationId xmlns:a16="http://schemas.microsoft.com/office/drawing/2014/main" id="{369E3142-6A6E-46C0-91A3-87C3055EE3B5}"/>
              </a:ext>
            </a:extLst>
          </p:cNvPr>
          <p:cNvPicPr>
            <a:picLocks noChangeAspect="1"/>
          </p:cNvPicPr>
          <p:nvPr/>
        </p:nvPicPr>
        <p:blipFill>
          <a:blip r:embed="rId10"/>
          <a:stretch>
            <a:fillRect/>
          </a:stretch>
        </p:blipFill>
        <p:spPr>
          <a:xfrm>
            <a:off x="441466" y="7986949"/>
            <a:ext cx="1584299" cy="845917"/>
          </a:xfrm>
          <a:prstGeom prst="rect">
            <a:avLst/>
          </a:prstGeom>
        </p:spPr>
      </p:pic>
      <p:cxnSp>
        <p:nvCxnSpPr>
          <p:cNvPr id="11" name="直線コネクタ 10"/>
          <p:cNvCxnSpPr>
            <a:cxnSpLocks/>
          </p:cNvCxnSpPr>
          <p:nvPr/>
        </p:nvCxnSpPr>
        <p:spPr>
          <a:xfrm>
            <a:off x="4142707" y="763750"/>
            <a:ext cx="0" cy="9142250"/>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175857" y="860421"/>
            <a:ext cx="2682143" cy="827919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物件情報詳細画面をスクロール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し、住所・工事内容・支払情報（支払い金額）をチェック。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現調（施工）希望情報に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応札期間とお客さまの希望日程がリストが表示されている事を確認する。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表示された希望日の中で、対応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可能な日時の応募欄を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変更。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自動で希望日程の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か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PM</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マークが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に反転されます。</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応募した日の時間以外に当日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予定が空いている場合は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、予定がある場合は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にしてください。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コメント欄には、訪問できる詳細時間や、複数の職人を抱えている提携先で、現場訪問ができる職人が決まっている場合は訪問する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職人の名前を記入。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応募するボタンを押下。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メッセージボックスの対応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閉じる。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68" y="78983"/>
            <a:ext cx="5829729"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．応募の仕方</a:t>
            </a:r>
          </a:p>
        </p:txBody>
      </p:sp>
      <p:sp>
        <p:nvSpPr>
          <p:cNvPr id="8" name="正方形/長方形 7"/>
          <p:cNvSpPr/>
          <p:nvPr/>
        </p:nvSpPr>
        <p:spPr>
          <a:xfrm>
            <a:off x="4090400" y="535348"/>
            <a:ext cx="2396125"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42774" y="519473"/>
            <a:ext cx="2510417" cy="307777"/>
          </a:xfrm>
          <a:prstGeom prst="rect">
            <a:avLst/>
          </a:prstGeom>
          <a:noFill/>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物件情報詳細</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へアクセス</a:t>
            </a:r>
          </a:p>
        </p:txBody>
      </p:sp>
      <p:sp>
        <p:nvSpPr>
          <p:cNvPr id="31" name="正方形/長方形 30">
            <a:extLst>
              <a:ext uri="{FF2B5EF4-FFF2-40B4-BE49-F238E27FC236}">
                <a16:creationId xmlns:a16="http://schemas.microsoft.com/office/drawing/2014/main" id="{C4624853-6584-4B8C-9509-6E8025272E5F}"/>
              </a:ext>
            </a:extLst>
          </p:cNvPr>
          <p:cNvSpPr/>
          <p:nvPr/>
        </p:nvSpPr>
        <p:spPr>
          <a:xfrm>
            <a:off x="2068740" y="1362439"/>
            <a:ext cx="1891087" cy="7620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B2455B0-DCCD-4026-9812-EC4C817077F5}"/>
              </a:ext>
            </a:extLst>
          </p:cNvPr>
          <p:cNvGrpSpPr/>
          <p:nvPr/>
        </p:nvGrpSpPr>
        <p:grpSpPr>
          <a:xfrm>
            <a:off x="40067" y="677152"/>
            <a:ext cx="3998681" cy="3495825"/>
            <a:chOff x="40067" y="677152"/>
            <a:chExt cx="3998681" cy="3495825"/>
          </a:xfrm>
        </p:grpSpPr>
        <p:pic>
          <p:nvPicPr>
            <p:cNvPr id="29" name="図 28">
              <a:extLst>
                <a:ext uri="{FF2B5EF4-FFF2-40B4-BE49-F238E27FC236}">
                  <a16:creationId xmlns:a16="http://schemas.microsoft.com/office/drawing/2014/main" id="{963CB3D7-95E7-4155-ADBE-339CB497937D}"/>
                </a:ext>
              </a:extLst>
            </p:cNvPr>
            <p:cNvPicPr>
              <a:picLocks noChangeAspect="1" noChangeArrowheads="1"/>
            </p:cNvPicPr>
            <p:nvPr/>
          </p:nvPicPr>
          <p:blipFill rotWithShape="1">
            <a:blip r:embed="rId11" r:link="rId12" cstate="print">
              <a:extLst>
                <a:ext uri="{28A0092B-C50C-407E-A947-70E740481C1C}">
                  <a14:useLocalDpi xmlns:a14="http://schemas.microsoft.com/office/drawing/2010/main" val="0"/>
                </a:ext>
              </a:extLst>
            </a:blip>
            <a:srcRect t="18561" b="24553"/>
            <a:stretch>
              <a:fillRect/>
            </a:stretch>
          </p:blipFill>
          <p:spPr bwMode="auto">
            <a:xfrm>
              <a:off x="93959" y="677152"/>
              <a:ext cx="2050982" cy="20880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706B904A-D644-4797-B9FD-E2FE5529A138}"/>
                </a:ext>
              </a:extLst>
            </p:cNvPr>
            <p:cNvSpPr/>
            <p:nvPr/>
          </p:nvSpPr>
          <p:spPr>
            <a:xfrm>
              <a:off x="40067" y="2735580"/>
              <a:ext cx="1852791" cy="138812"/>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2A5FB442-F91E-46DA-BB53-74CA4CD334ED}"/>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t="7555" b="15852"/>
            <a:stretch>
              <a:fillRect/>
            </a:stretch>
          </p:blipFill>
          <p:spPr bwMode="auto">
            <a:xfrm>
              <a:off x="1892858" y="1411293"/>
              <a:ext cx="2054270" cy="276168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E97DE20F-AE9A-4531-9596-02ADE2C86844}"/>
                </a:ext>
              </a:extLst>
            </p:cNvPr>
            <p:cNvSpPr/>
            <p:nvPr/>
          </p:nvSpPr>
          <p:spPr>
            <a:xfrm>
              <a:off x="1798890" y="1362439"/>
              <a:ext cx="2239858" cy="76200"/>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a:extLst>
              <a:ext uri="{FF2B5EF4-FFF2-40B4-BE49-F238E27FC236}">
                <a16:creationId xmlns:a16="http://schemas.microsoft.com/office/drawing/2014/main" id="{0BC96939-2D4E-42C7-BBBF-F8FB776FF4AB}"/>
              </a:ext>
            </a:extLst>
          </p:cNvPr>
          <p:cNvSpPr/>
          <p:nvPr/>
        </p:nvSpPr>
        <p:spPr>
          <a:xfrm>
            <a:off x="1028222" y="5679002"/>
            <a:ext cx="358926" cy="275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正方形/長方形 47">
            <a:extLst>
              <a:ext uri="{FF2B5EF4-FFF2-40B4-BE49-F238E27FC236}">
                <a16:creationId xmlns:a16="http://schemas.microsoft.com/office/drawing/2014/main" id="{1E38AF19-A8CB-4CE0-B34E-9E0150F9990C}"/>
              </a:ext>
            </a:extLst>
          </p:cNvPr>
          <p:cNvSpPr/>
          <p:nvPr/>
        </p:nvSpPr>
        <p:spPr>
          <a:xfrm>
            <a:off x="766194" y="8921174"/>
            <a:ext cx="783844" cy="372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正方形/長方形 48">
            <a:extLst>
              <a:ext uri="{FF2B5EF4-FFF2-40B4-BE49-F238E27FC236}">
                <a16:creationId xmlns:a16="http://schemas.microsoft.com/office/drawing/2014/main" id="{380434F4-3733-45BB-9409-54714EF2F943}"/>
              </a:ext>
            </a:extLst>
          </p:cNvPr>
          <p:cNvSpPr/>
          <p:nvPr/>
        </p:nvSpPr>
        <p:spPr>
          <a:xfrm>
            <a:off x="1446829" y="5570624"/>
            <a:ext cx="566940" cy="2700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吹き出し: 線 49">
            <a:extLst>
              <a:ext uri="{FF2B5EF4-FFF2-40B4-BE49-F238E27FC236}">
                <a16:creationId xmlns:a16="http://schemas.microsoft.com/office/drawing/2014/main" id="{66261C2B-8190-4C26-9C3B-CC713495E312}"/>
              </a:ext>
            </a:extLst>
          </p:cNvPr>
          <p:cNvSpPr/>
          <p:nvPr/>
        </p:nvSpPr>
        <p:spPr>
          <a:xfrm>
            <a:off x="2436605" y="4638456"/>
            <a:ext cx="499502" cy="276742"/>
          </a:xfrm>
          <a:prstGeom prst="borderCallout1">
            <a:avLst>
              <a:gd name="adj1" fmla="val 18750"/>
              <a:gd name="adj2" fmla="val -8333"/>
              <a:gd name="adj3" fmla="val 367638"/>
              <a:gd name="adj4" fmla="val -2351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５</a:t>
            </a:r>
          </a:p>
        </p:txBody>
      </p:sp>
      <p:sp>
        <p:nvSpPr>
          <p:cNvPr id="51" name="吹き出し: 線 50">
            <a:extLst>
              <a:ext uri="{FF2B5EF4-FFF2-40B4-BE49-F238E27FC236}">
                <a16:creationId xmlns:a16="http://schemas.microsoft.com/office/drawing/2014/main" id="{79D811A7-5698-4DA3-9870-A8A034063EDE}"/>
              </a:ext>
            </a:extLst>
          </p:cNvPr>
          <p:cNvSpPr/>
          <p:nvPr/>
        </p:nvSpPr>
        <p:spPr>
          <a:xfrm>
            <a:off x="2465565" y="5058972"/>
            <a:ext cx="484095" cy="276742"/>
          </a:xfrm>
          <a:prstGeom prst="borderCallout1">
            <a:avLst>
              <a:gd name="adj1" fmla="val 18750"/>
              <a:gd name="adj2" fmla="val -8333"/>
              <a:gd name="adj3" fmla="val 183688"/>
              <a:gd name="adj4" fmla="val -11932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６</a:t>
            </a:r>
          </a:p>
        </p:txBody>
      </p:sp>
      <p:sp>
        <p:nvSpPr>
          <p:cNvPr id="52" name="吹き出し: 線 51">
            <a:extLst>
              <a:ext uri="{FF2B5EF4-FFF2-40B4-BE49-F238E27FC236}">
                <a16:creationId xmlns:a16="http://schemas.microsoft.com/office/drawing/2014/main" id="{30CBFEBC-DC97-4049-8B4A-FADEFEBA6897}"/>
              </a:ext>
            </a:extLst>
          </p:cNvPr>
          <p:cNvSpPr/>
          <p:nvPr/>
        </p:nvSpPr>
        <p:spPr>
          <a:xfrm>
            <a:off x="2482473" y="6370241"/>
            <a:ext cx="484095" cy="276742"/>
          </a:xfrm>
          <a:prstGeom prst="borderCallout1">
            <a:avLst>
              <a:gd name="adj1" fmla="val 18750"/>
              <a:gd name="adj2" fmla="val -8333"/>
              <a:gd name="adj3" fmla="val 177648"/>
              <a:gd name="adj4" fmla="val -10756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７</a:t>
            </a:r>
          </a:p>
        </p:txBody>
      </p:sp>
      <p:sp>
        <p:nvSpPr>
          <p:cNvPr id="53" name="下矢印 221">
            <a:extLst>
              <a:ext uri="{FF2B5EF4-FFF2-40B4-BE49-F238E27FC236}">
                <a16:creationId xmlns:a16="http://schemas.microsoft.com/office/drawing/2014/main" id="{E2566925-DC36-452E-82C1-802182D8A5CF}"/>
              </a:ext>
            </a:extLst>
          </p:cNvPr>
          <p:cNvSpPr/>
          <p:nvPr/>
        </p:nvSpPr>
        <p:spPr>
          <a:xfrm rot="10800000">
            <a:off x="983979" y="9293225"/>
            <a:ext cx="386372" cy="310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正方形/長方形 53">
            <a:extLst>
              <a:ext uri="{FF2B5EF4-FFF2-40B4-BE49-F238E27FC236}">
                <a16:creationId xmlns:a16="http://schemas.microsoft.com/office/drawing/2014/main" id="{E2FB980F-4EFC-4E6C-A61E-B71D5CEF7189}"/>
              </a:ext>
            </a:extLst>
          </p:cNvPr>
          <p:cNvSpPr/>
          <p:nvPr/>
        </p:nvSpPr>
        <p:spPr>
          <a:xfrm>
            <a:off x="374946" y="7928370"/>
            <a:ext cx="1693793" cy="955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吹き出し: 線 54">
            <a:extLst>
              <a:ext uri="{FF2B5EF4-FFF2-40B4-BE49-F238E27FC236}">
                <a16:creationId xmlns:a16="http://schemas.microsoft.com/office/drawing/2014/main" id="{1AA4134C-8972-4F59-8604-7ABF9A77AFE9}"/>
              </a:ext>
            </a:extLst>
          </p:cNvPr>
          <p:cNvSpPr/>
          <p:nvPr/>
        </p:nvSpPr>
        <p:spPr>
          <a:xfrm>
            <a:off x="2456040" y="7902515"/>
            <a:ext cx="484095" cy="276742"/>
          </a:xfrm>
          <a:prstGeom prst="borderCallout1">
            <a:avLst>
              <a:gd name="adj1" fmla="val 18750"/>
              <a:gd name="adj2" fmla="val -8333"/>
              <a:gd name="adj3" fmla="val 89537"/>
              <a:gd name="adj4" fmla="val -949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８</a:t>
            </a:r>
          </a:p>
        </p:txBody>
      </p:sp>
      <p:sp>
        <p:nvSpPr>
          <p:cNvPr id="56" name="吹き出し: 線 55">
            <a:extLst>
              <a:ext uri="{FF2B5EF4-FFF2-40B4-BE49-F238E27FC236}">
                <a16:creationId xmlns:a16="http://schemas.microsoft.com/office/drawing/2014/main" id="{DE88D497-C8DE-412B-9EED-DC28225E3682}"/>
              </a:ext>
            </a:extLst>
          </p:cNvPr>
          <p:cNvSpPr/>
          <p:nvPr/>
        </p:nvSpPr>
        <p:spPr>
          <a:xfrm>
            <a:off x="1738565" y="9555708"/>
            <a:ext cx="484095" cy="276742"/>
          </a:xfrm>
          <a:prstGeom prst="borderCallout1">
            <a:avLst>
              <a:gd name="adj1" fmla="val 18750"/>
              <a:gd name="adj2" fmla="val -8333"/>
              <a:gd name="adj3" fmla="val -46070"/>
              <a:gd name="adj4" fmla="val -5168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９</a:t>
            </a:r>
          </a:p>
        </p:txBody>
      </p:sp>
      <p:pic>
        <p:nvPicPr>
          <p:cNvPr id="58" name="図 57">
            <a:extLst>
              <a:ext uri="{FF2B5EF4-FFF2-40B4-BE49-F238E27FC236}">
                <a16:creationId xmlns:a16="http://schemas.microsoft.com/office/drawing/2014/main" id="{9A1498F9-4F68-4EF3-9983-3568950B6F70}"/>
              </a:ext>
            </a:extLst>
          </p:cNvPr>
          <p:cNvPicPr>
            <a:picLocks noChangeAspect="1" noChangeArrowheads="1"/>
          </p:cNvPicPr>
          <p:nvPr/>
        </p:nvPicPr>
        <p:blipFill rotWithShape="1">
          <a:blip r:embed="rId13" r:link="rId14" cstate="print">
            <a:extLst>
              <a:ext uri="{28A0092B-C50C-407E-A947-70E740481C1C}">
                <a14:useLocalDpi xmlns:a14="http://schemas.microsoft.com/office/drawing/2010/main" val="0"/>
              </a:ext>
            </a:extLst>
          </a:blip>
          <a:srcRect t="32515" b="18607"/>
          <a:stretch>
            <a:fillRect/>
          </a:stretch>
        </p:blipFill>
        <p:spPr bwMode="auto">
          <a:xfrm>
            <a:off x="4395686" y="8693021"/>
            <a:ext cx="1308098" cy="113368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9" name="図 58">
            <a:extLst>
              <a:ext uri="{FF2B5EF4-FFF2-40B4-BE49-F238E27FC236}">
                <a16:creationId xmlns:a16="http://schemas.microsoft.com/office/drawing/2014/main" id="{046A0644-8337-40F1-B437-9B5E76D41ADF}"/>
              </a:ext>
            </a:extLst>
          </p:cNvPr>
          <p:cNvPicPr>
            <a:picLocks noChangeAspect="1"/>
          </p:cNvPicPr>
          <p:nvPr/>
        </p:nvPicPr>
        <p:blipFill rotWithShape="1">
          <a:blip r:embed="rId15"/>
          <a:srcRect t="32442" r="1932" b="30191"/>
          <a:stretch/>
        </p:blipFill>
        <p:spPr>
          <a:xfrm>
            <a:off x="2462165" y="8706386"/>
            <a:ext cx="1307522" cy="879944"/>
          </a:xfrm>
          <a:prstGeom prst="rect">
            <a:avLst/>
          </a:prstGeom>
          <a:ln w="19050">
            <a:solidFill>
              <a:schemeClr val="tx1"/>
            </a:solidFill>
          </a:ln>
        </p:spPr>
      </p:pic>
      <p:sp>
        <p:nvSpPr>
          <p:cNvPr id="60" name="矢印: ストライプ 59">
            <a:extLst>
              <a:ext uri="{FF2B5EF4-FFF2-40B4-BE49-F238E27FC236}">
                <a16:creationId xmlns:a16="http://schemas.microsoft.com/office/drawing/2014/main" id="{A20399D4-F205-40E9-86D3-B8E9AC52DD94}"/>
              </a:ext>
            </a:extLst>
          </p:cNvPr>
          <p:cNvSpPr/>
          <p:nvPr/>
        </p:nvSpPr>
        <p:spPr>
          <a:xfrm>
            <a:off x="1681721" y="9013150"/>
            <a:ext cx="783844" cy="286466"/>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ストライプ 60">
            <a:extLst>
              <a:ext uri="{FF2B5EF4-FFF2-40B4-BE49-F238E27FC236}">
                <a16:creationId xmlns:a16="http://schemas.microsoft.com/office/drawing/2014/main" id="{AD7E92F9-560A-4A9F-BD23-6FB3BB03D122}"/>
              </a:ext>
            </a:extLst>
          </p:cNvPr>
          <p:cNvSpPr/>
          <p:nvPr/>
        </p:nvSpPr>
        <p:spPr>
          <a:xfrm>
            <a:off x="3687103" y="9011499"/>
            <a:ext cx="726542" cy="276742"/>
          </a:xfrm>
          <a:prstGeom prst="stripedRightArrow">
            <a:avLst>
              <a:gd name="adj1" fmla="val 37295"/>
              <a:gd name="adj2" fmla="val 50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A5FB442-F91E-46DA-BB53-74CA4CD334ED}"/>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l="63229" t="44068" r="14823" b="49631"/>
          <a:stretch>
            <a:fillRect/>
          </a:stretch>
        </p:blipFill>
        <p:spPr bwMode="auto">
          <a:xfrm>
            <a:off x="2434337" y="6908065"/>
            <a:ext cx="455543" cy="22293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FB0AEA2E-FF10-4D2D-886B-69CEA99DCD49}"/>
              </a:ext>
            </a:extLst>
          </p:cNvPr>
          <p:cNvSpPr/>
          <p:nvPr/>
        </p:nvSpPr>
        <p:spPr>
          <a:xfrm>
            <a:off x="1019046" y="6762008"/>
            <a:ext cx="358926" cy="275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41" name="図 40">
            <a:extLst>
              <a:ext uri="{FF2B5EF4-FFF2-40B4-BE49-F238E27FC236}">
                <a16:creationId xmlns:a16="http://schemas.microsoft.com/office/drawing/2014/main" id="{4CAE2073-D705-4789-8EB1-1ADA96BFA0B1}"/>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63179" t="43975" r="14403" b="49564"/>
          <a:stretch>
            <a:fillRect/>
          </a:stretch>
        </p:blipFill>
        <p:spPr bwMode="auto">
          <a:xfrm>
            <a:off x="2433053" y="7221840"/>
            <a:ext cx="455545" cy="231913"/>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6" name="フリーフォーム: 図形 45">
            <a:extLst>
              <a:ext uri="{FF2B5EF4-FFF2-40B4-BE49-F238E27FC236}">
                <a16:creationId xmlns:a16="http://schemas.microsoft.com/office/drawing/2014/main" id="{54FE7FB4-8526-4952-9866-173D5DFF873B}"/>
              </a:ext>
            </a:extLst>
          </p:cNvPr>
          <p:cNvSpPr/>
          <p:nvPr/>
        </p:nvSpPr>
        <p:spPr>
          <a:xfrm>
            <a:off x="1436899" y="6875334"/>
            <a:ext cx="1540913" cy="657644"/>
          </a:xfrm>
          <a:custGeom>
            <a:avLst/>
            <a:gdLst>
              <a:gd name="connsiteX0" fmla="*/ 0 w 1016000"/>
              <a:gd name="connsiteY0" fmla="*/ 171824 h 425824"/>
              <a:gd name="connsiteX1" fmla="*/ 0 w 1016000"/>
              <a:gd name="connsiteY1" fmla="*/ 0 h 425824"/>
              <a:gd name="connsiteX2" fmla="*/ 1016000 w 1016000"/>
              <a:gd name="connsiteY2" fmla="*/ 0 h 425824"/>
              <a:gd name="connsiteX3" fmla="*/ 1016000 w 1016000"/>
              <a:gd name="connsiteY3" fmla="*/ 425824 h 425824"/>
              <a:gd name="connsiteX4" fmla="*/ 552824 w 1016000"/>
              <a:gd name="connsiteY4" fmla="*/ 425824 h 425824"/>
              <a:gd name="connsiteX5" fmla="*/ 552824 w 1016000"/>
              <a:gd name="connsiteY5" fmla="*/ 171824 h 425824"/>
              <a:gd name="connsiteX6" fmla="*/ 0 w 1016000"/>
              <a:gd name="connsiteY6" fmla="*/ 171824 h 4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425824">
                <a:moveTo>
                  <a:pt x="0" y="171824"/>
                </a:moveTo>
                <a:lnTo>
                  <a:pt x="0" y="0"/>
                </a:lnTo>
                <a:lnTo>
                  <a:pt x="1016000" y="0"/>
                </a:lnTo>
                <a:lnTo>
                  <a:pt x="1016000" y="425824"/>
                </a:lnTo>
                <a:lnTo>
                  <a:pt x="552824" y="425824"/>
                </a:lnTo>
                <a:lnTo>
                  <a:pt x="552824" y="171824"/>
                </a:lnTo>
                <a:lnTo>
                  <a:pt x="0" y="17182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9" name="吹き出し: 線 38">
            <a:extLst>
              <a:ext uri="{FF2B5EF4-FFF2-40B4-BE49-F238E27FC236}">
                <a16:creationId xmlns:a16="http://schemas.microsoft.com/office/drawing/2014/main" id="{B93E16ED-4CE5-475C-BB19-4CD9A1D8D92D}"/>
              </a:ext>
            </a:extLst>
          </p:cNvPr>
          <p:cNvSpPr/>
          <p:nvPr/>
        </p:nvSpPr>
        <p:spPr>
          <a:xfrm>
            <a:off x="2441522" y="5742129"/>
            <a:ext cx="499502" cy="276742"/>
          </a:xfrm>
          <a:prstGeom prst="borderCallout1">
            <a:avLst>
              <a:gd name="adj1" fmla="val 18750"/>
              <a:gd name="adj2" fmla="val -8333"/>
              <a:gd name="adj3" fmla="val 367638"/>
              <a:gd name="adj4" fmla="val -2351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５</a:t>
            </a:r>
          </a:p>
        </p:txBody>
      </p:sp>
      <p:sp>
        <p:nvSpPr>
          <p:cNvPr id="63" name="下矢印 65">
            <a:extLst>
              <a:ext uri="{FF2B5EF4-FFF2-40B4-BE49-F238E27FC236}">
                <a16:creationId xmlns:a16="http://schemas.microsoft.com/office/drawing/2014/main" id="{7E576B7D-FD31-4DAB-8D6D-3015299C710F}"/>
              </a:ext>
            </a:extLst>
          </p:cNvPr>
          <p:cNvSpPr/>
          <p:nvPr/>
        </p:nvSpPr>
        <p:spPr>
          <a:xfrm rot="16200000">
            <a:off x="2145078" y="6866883"/>
            <a:ext cx="191110" cy="24776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3" name="コネクタ: カギ線 32">
            <a:extLst>
              <a:ext uri="{FF2B5EF4-FFF2-40B4-BE49-F238E27FC236}">
                <a16:creationId xmlns:a16="http://schemas.microsoft.com/office/drawing/2014/main" id="{6ECFAA8A-414A-4A36-8F4F-1C4673043D1C}"/>
              </a:ext>
            </a:extLst>
          </p:cNvPr>
          <p:cNvCxnSpPr>
            <a:cxnSpLocks/>
            <a:stCxn id="30" idx="2"/>
            <a:endCxn id="34" idx="0"/>
          </p:cNvCxnSpPr>
          <p:nvPr/>
        </p:nvCxnSpPr>
        <p:spPr>
          <a:xfrm rot="5400000" flipH="1" flipV="1">
            <a:off x="1186664" y="1142238"/>
            <a:ext cx="1511953" cy="1952356"/>
          </a:xfrm>
          <a:prstGeom prst="bentConnector5">
            <a:avLst>
              <a:gd name="adj1" fmla="val -32760"/>
              <a:gd name="adj2" fmla="val 37932"/>
              <a:gd name="adj3" fmla="val 131499"/>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4B87399-BDBF-44AD-A902-60DFC331E5D8}"/>
              </a:ext>
            </a:extLst>
          </p:cNvPr>
          <p:cNvGrpSpPr/>
          <p:nvPr/>
        </p:nvGrpSpPr>
        <p:grpSpPr>
          <a:xfrm>
            <a:off x="143246" y="1201127"/>
            <a:ext cx="2131329" cy="1448108"/>
            <a:chOff x="143246" y="1721827"/>
            <a:chExt cx="2131329" cy="1448108"/>
          </a:xfrm>
        </p:grpSpPr>
        <p:pic>
          <p:nvPicPr>
            <p:cNvPr id="26" name="図 25">
              <a:extLst>
                <a:ext uri="{FF2B5EF4-FFF2-40B4-BE49-F238E27FC236}">
                  <a16:creationId xmlns:a16="http://schemas.microsoft.com/office/drawing/2014/main" id="{0663E8C0-F4BE-4CD3-A849-65433B21B4BB}"/>
                </a:ext>
              </a:extLst>
            </p:cNvPr>
            <p:cNvPicPr>
              <a:picLocks noChangeAspect="1"/>
            </p:cNvPicPr>
            <p:nvPr/>
          </p:nvPicPr>
          <p:blipFill rotWithShape="1">
            <a:blip r:embed="rId3"/>
            <a:srcRect l="24456" t="22161" r="43118" b="50325"/>
            <a:stretch/>
          </p:blipFill>
          <p:spPr>
            <a:xfrm>
              <a:off x="143246" y="1721827"/>
              <a:ext cx="2131329" cy="1448108"/>
            </a:xfrm>
            <a:prstGeom prst="rect">
              <a:avLst/>
            </a:prstGeom>
            <a:ln w="19050">
              <a:solidFill>
                <a:schemeClr val="tx1"/>
              </a:solidFill>
            </a:ln>
          </p:spPr>
        </p:pic>
        <p:sp>
          <p:nvSpPr>
            <p:cNvPr id="32" name="正方形/長方形 31">
              <a:extLst>
                <a:ext uri="{FF2B5EF4-FFF2-40B4-BE49-F238E27FC236}">
                  <a16:creationId xmlns:a16="http://schemas.microsoft.com/office/drawing/2014/main" id="{8165B4D5-3502-49B8-8B4D-DA027BA96C95}"/>
                </a:ext>
              </a:extLst>
            </p:cNvPr>
            <p:cNvSpPr/>
            <p:nvPr/>
          </p:nvSpPr>
          <p:spPr>
            <a:xfrm>
              <a:off x="447251" y="2136135"/>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正方形/長方形 33">
              <a:extLst>
                <a:ext uri="{FF2B5EF4-FFF2-40B4-BE49-F238E27FC236}">
                  <a16:creationId xmlns:a16="http://schemas.microsoft.com/office/drawing/2014/main" id="{D761540B-6115-4AD5-94D5-AFB92EC16F36}"/>
                </a:ext>
              </a:extLst>
            </p:cNvPr>
            <p:cNvSpPr/>
            <p:nvPr/>
          </p:nvSpPr>
          <p:spPr>
            <a:xfrm>
              <a:off x="447251" y="2713027"/>
              <a:ext cx="729861" cy="280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7" name="正方形/長方形 36">
              <a:extLst>
                <a:ext uri="{FF2B5EF4-FFF2-40B4-BE49-F238E27FC236}">
                  <a16:creationId xmlns:a16="http://schemas.microsoft.com/office/drawing/2014/main" id="{76545170-3EDD-4947-A4E6-4FF91F1D370D}"/>
                </a:ext>
              </a:extLst>
            </p:cNvPr>
            <p:cNvSpPr/>
            <p:nvPr/>
          </p:nvSpPr>
          <p:spPr>
            <a:xfrm>
              <a:off x="447251" y="2437644"/>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8" name="コネクタ: カギ線 37">
              <a:extLst>
                <a:ext uri="{FF2B5EF4-FFF2-40B4-BE49-F238E27FC236}">
                  <a16:creationId xmlns:a16="http://schemas.microsoft.com/office/drawing/2014/main" id="{8F89D9F6-5FA4-4987-AD17-221C1C9D0615}"/>
                </a:ext>
              </a:extLst>
            </p:cNvPr>
            <p:cNvCxnSpPr>
              <a:cxnSpLocks/>
            </p:cNvCxnSpPr>
            <p:nvPr/>
          </p:nvCxnSpPr>
          <p:spPr>
            <a:xfrm rot="10800000" flipV="1">
              <a:off x="439877" y="2241472"/>
              <a:ext cx="12700" cy="241816"/>
            </a:xfrm>
            <a:prstGeom prst="bentConnector4">
              <a:avLst>
                <a:gd name="adj1" fmla="val 1834283"/>
                <a:gd name="adj2" fmla="val 98514"/>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8FA654A1-4173-4CAF-9737-AB4AFFDF5ACF}"/>
                </a:ext>
              </a:extLst>
            </p:cNvPr>
            <p:cNvCxnSpPr>
              <a:cxnSpLocks/>
            </p:cNvCxnSpPr>
            <p:nvPr/>
          </p:nvCxnSpPr>
          <p:spPr>
            <a:xfrm rot="5400000">
              <a:off x="309478" y="2699777"/>
              <a:ext cx="269142" cy="8344"/>
            </a:xfrm>
            <a:prstGeom prst="bentConnector4">
              <a:avLst>
                <a:gd name="adj1" fmla="val 23946"/>
                <a:gd name="adj2" fmla="val 2839693"/>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グループ化 6">
            <a:extLst>
              <a:ext uri="{FF2B5EF4-FFF2-40B4-BE49-F238E27FC236}">
                <a16:creationId xmlns:a16="http://schemas.microsoft.com/office/drawing/2014/main" id="{B2752E2B-DDFC-42AC-8F99-6E2355AFD6C6}"/>
              </a:ext>
            </a:extLst>
          </p:cNvPr>
          <p:cNvGrpSpPr/>
          <p:nvPr/>
        </p:nvGrpSpPr>
        <p:grpSpPr>
          <a:xfrm>
            <a:off x="1885057" y="2425073"/>
            <a:ext cx="2143297" cy="2436615"/>
            <a:chOff x="1885057" y="2945773"/>
            <a:chExt cx="2143297" cy="2436615"/>
          </a:xfrm>
        </p:grpSpPr>
        <p:pic>
          <p:nvPicPr>
            <p:cNvPr id="23" name="図 22">
              <a:extLst>
                <a:ext uri="{FF2B5EF4-FFF2-40B4-BE49-F238E27FC236}">
                  <a16:creationId xmlns:a16="http://schemas.microsoft.com/office/drawing/2014/main" id="{6E6D2012-358E-4C12-9ED2-BB7BE6928C1A}"/>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l="2500" t="38765" r="2000" b="19656"/>
            <a:stretch>
              <a:fillRect/>
            </a:stretch>
          </p:blipFill>
          <p:spPr bwMode="auto">
            <a:xfrm>
              <a:off x="1960316" y="3680034"/>
              <a:ext cx="2051843" cy="1610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76EAE574-043F-47AC-AFE0-FC56CBB92ACA}"/>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t="17391" b="64337"/>
            <a:stretch>
              <a:fillRect/>
            </a:stretch>
          </p:blipFill>
          <p:spPr bwMode="auto">
            <a:xfrm>
              <a:off x="1960317" y="2945773"/>
              <a:ext cx="2051962" cy="6724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2" name="テキスト ボックス 1">
              <a:extLst>
                <a:ext uri="{FF2B5EF4-FFF2-40B4-BE49-F238E27FC236}">
                  <a16:creationId xmlns:a16="http://schemas.microsoft.com/office/drawing/2014/main" id="{30AA8FC4-5ED8-4D30-8315-E72EB6BEC0F4}"/>
                </a:ext>
              </a:extLst>
            </p:cNvPr>
            <p:cNvSpPr txBox="1"/>
            <p:nvPr/>
          </p:nvSpPr>
          <p:spPr>
            <a:xfrm>
              <a:off x="3403169" y="2990182"/>
              <a:ext cx="386381" cy="117244"/>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54" name="正方形/長方形 53">
              <a:extLst>
                <a:ext uri="{FF2B5EF4-FFF2-40B4-BE49-F238E27FC236}">
                  <a16:creationId xmlns:a16="http://schemas.microsoft.com/office/drawing/2014/main" id="{8C7C5D39-AC5E-4634-9240-0E9DE7F168C1}"/>
                </a:ext>
              </a:extLst>
            </p:cNvPr>
            <p:cNvSpPr/>
            <p:nvPr/>
          </p:nvSpPr>
          <p:spPr>
            <a:xfrm>
              <a:off x="1885057" y="3572849"/>
              <a:ext cx="2143297" cy="11856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41" name="正方形/長方形 40">
              <a:extLst>
                <a:ext uri="{FF2B5EF4-FFF2-40B4-BE49-F238E27FC236}">
                  <a16:creationId xmlns:a16="http://schemas.microsoft.com/office/drawing/2014/main" id="{99E9DCB4-5034-44C7-99C2-F5720DAF5839}"/>
                </a:ext>
              </a:extLst>
            </p:cNvPr>
            <p:cNvSpPr/>
            <p:nvPr/>
          </p:nvSpPr>
          <p:spPr>
            <a:xfrm>
              <a:off x="1927167" y="5286371"/>
              <a:ext cx="2080394" cy="96017"/>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 name="直線コネクタ 10"/>
          <p:cNvCxnSpPr>
            <a:cxnSpLocks/>
          </p:cNvCxnSpPr>
          <p:nvPr/>
        </p:nvCxnSpPr>
        <p:spPr>
          <a:xfrm>
            <a:off x="4142707" y="718956"/>
            <a:ext cx="0" cy="9187044"/>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175857" y="876296"/>
            <a:ext cx="2682143" cy="8494633"/>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職人トップ画面の</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施工（応募済み）にある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変更あるいは削除したい対象物件を選択。</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物件情報詳細画面を開く。</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物件情報詳細画面をスクロール</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の応募期間が過ぎていない事を確認する。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応募期間内であれば、応募内容変更と応募の取消しは可能です。</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お客さまの希望日程リストを確認する。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過去に応募した物件は応募欄が「〇」。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応募した時間（午前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午後）が「家」マークになっています。</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090400" y="544873"/>
            <a:ext cx="2329450"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．応募の変更・取消し</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F914ACB-9EC1-4C3A-87BD-CD7538C6D17B}"/>
              </a:ext>
            </a:extLst>
          </p:cNvPr>
          <p:cNvSpPr txBox="1"/>
          <p:nvPr/>
        </p:nvSpPr>
        <p:spPr>
          <a:xfrm>
            <a:off x="3991974" y="532173"/>
            <a:ext cx="2510417" cy="307777"/>
          </a:xfrm>
          <a:prstGeom prst="rect">
            <a:avLst/>
          </a:prstGeom>
          <a:noFill/>
        </p:spPr>
        <p:txBody>
          <a:bodyPr wrap="square" rtlCol="0">
            <a:spAutoFit/>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マイページへアクセス</a:t>
            </a:r>
          </a:p>
        </p:txBody>
      </p:sp>
      <p:sp>
        <p:nvSpPr>
          <p:cNvPr id="24" name="正方形/長方形 23">
            <a:extLst>
              <a:ext uri="{FF2B5EF4-FFF2-40B4-BE49-F238E27FC236}">
                <a16:creationId xmlns:a16="http://schemas.microsoft.com/office/drawing/2014/main" id="{D7615A75-5A2C-4BC3-B008-5A94B81C8DB0}"/>
              </a:ext>
            </a:extLst>
          </p:cNvPr>
          <p:cNvSpPr/>
          <p:nvPr/>
        </p:nvSpPr>
        <p:spPr>
          <a:xfrm>
            <a:off x="1994976" y="3397460"/>
            <a:ext cx="1969238" cy="521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正方形/長方形 24">
            <a:extLst>
              <a:ext uri="{FF2B5EF4-FFF2-40B4-BE49-F238E27FC236}">
                <a16:creationId xmlns:a16="http://schemas.microsoft.com/office/drawing/2014/main" id="{AA572D74-F518-4DE8-BA73-1B6A74ACB37A}"/>
              </a:ext>
            </a:extLst>
          </p:cNvPr>
          <p:cNvSpPr/>
          <p:nvPr/>
        </p:nvSpPr>
        <p:spPr>
          <a:xfrm>
            <a:off x="41449" y="469896"/>
            <a:ext cx="3896552" cy="646331"/>
          </a:xfrm>
          <a:prstGeom prst="rect">
            <a:avLst/>
          </a:prstGeom>
        </p:spPr>
        <p:txBody>
          <a:bodyPr wrap="square">
            <a:spAutoFit/>
          </a:bodyPr>
          <a:lstStyle/>
          <a:p>
            <a:r>
              <a:rPr lang="en-US" altLang="ja-JP" u="sng" dirty="0">
                <a:hlinkClick r:id="rId8"/>
              </a:rPr>
              <a:t>https://crama.lixil.co.jp/member/login/form</a:t>
            </a:r>
            <a:endParaRPr lang="ja-JP" altLang="ja-JP" dirty="0"/>
          </a:p>
        </p:txBody>
      </p:sp>
      <p:sp>
        <p:nvSpPr>
          <p:cNvPr id="40" name="下矢印 65">
            <a:extLst>
              <a:ext uri="{FF2B5EF4-FFF2-40B4-BE49-F238E27FC236}">
                <a16:creationId xmlns:a16="http://schemas.microsoft.com/office/drawing/2014/main" id="{4D716E1D-2FE6-4047-A9E0-F2D3C00D5899}"/>
              </a:ext>
            </a:extLst>
          </p:cNvPr>
          <p:cNvSpPr/>
          <p:nvPr/>
        </p:nvSpPr>
        <p:spPr>
          <a:xfrm rot="10800000">
            <a:off x="627230" y="2463670"/>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下矢印 65">
            <a:extLst>
              <a:ext uri="{FF2B5EF4-FFF2-40B4-BE49-F238E27FC236}">
                <a16:creationId xmlns:a16="http://schemas.microsoft.com/office/drawing/2014/main" id="{E5FCF44F-2B8D-4135-9441-7F70CDEB113E}"/>
              </a:ext>
            </a:extLst>
          </p:cNvPr>
          <p:cNvSpPr/>
          <p:nvPr/>
        </p:nvSpPr>
        <p:spPr>
          <a:xfrm rot="10800000">
            <a:off x="3517948" y="3839538"/>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1" name="正方形/長方形 30">
            <a:extLst>
              <a:ext uri="{FF2B5EF4-FFF2-40B4-BE49-F238E27FC236}">
                <a16:creationId xmlns:a16="http://schemas.microsoft.com/office/drawing/2014/main" id="{BF9979C9-83E5-47DE-A5E2-D0CD55C29A3B}"/>
              </a:ext>
            </a:extLst>
          </p:cNvPr>
          <p:cNvSpPr/>
          <p:nvPr/>
        </p:nvSpPr>
        <p:spPr>
          <a:xfrm>
            <a:off x="1916366" y="7220395"/>
            <a:ext cx="1888939" cy="364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30" name="図 29">
            <a:extLst>
              <a:ext uri="{FF2B5EF4-FFF2-40B4-BE49-F238E27FC236}">
                <a16:creationId xmlns:a16="http://schemas.microsoft.com/office/drawing/2014/main" id="{F872AD78-2827-4DB2-ABE8-FF57C47EE281}"/>
              </a:ext>
            </a:extLst>
          </p:cNvPr>
          <p:cNvPicPr>
            <a:picLocks noChangeAspect="1"/>
          </p:cNvPicPr>
          <p:nvPr/>
        </p:nvPicPr>
        <p:blipFill rotWithShape="1">
          <a:blip r:embed="rId9"/>
          <a:srcRect l="7247" t="4437" r="9652" b="4621"/>
          <a:stretch/>
        </p:blipFill>
        <p:spPr>
          <a:xfrm>
            <a:off x="3180020" y="8683950"/>
            <a:ext cx="414279" cy="392942"/>
          </a:xfrm>
          <a:prstGeom prst="rect">
            <a:avLst/>
          </a:prstGeom>
        </p:spPr>
      </p:pic>
      <p:grpSp>
        <p:nvGrpSpPr>
          <p:cNvPr id="10" name="グループ化 9">
            <a:extLst>
              <a:ext uri="{FF2B5EF4-FFF2-40B4-BE49-F238E27FC236}">
                <a16:creationId xmlns:a16="http://schemas.microsoft.com/office/drawing/2014/main" id="{E7DD1B48-404A-478B-A00F-D3201B20FA20}"/>
              </a:ext>
            </a:extLst>
          </p:cNvPr>
          <p:cNvGrpSpPr/>
          <p:nvPr/>
        </p:nvGrpSpPr>
        <p:grpSpPr>
          <a:xfrm>
            <a:off x="119930" y="5543550"/>
            <a:ext cx="3841618" cy="3995968"/>
            <a:chOff x="119930" y="5810250"/>
            <a:chExt cx="3841618" cy="3995968"/>
          </a:xfrm>
        </p:grpSpPr>
        <p:pic>
          <p:nvPicPr>
            <p:cNvPr id="36" name="図 35">
              <a:extLst>
                <a:ext uri="{FF2B5EF4-FFF2-40B4-BE49-F238E27FC236}">
                  <a16:creationId xmlns:a16="http://schemas.microsoft.com/office/drawing/2014/main" id="{EB429BD0-F341-441F-A4A4-E6F91A04E3C8}"/>
                </a:ext>
              </a:extLst>
            </p:cNvPr>
            <p:cNvPicPr>
              <a:picLocks noChangeAspect="1"/>
            </p:cNvPicPr>
            <p:nvPr/>
          </p:nvPicPr>
          <p:blipFill rotWithShape="1">
            <a:blip r:embed="rId10"/>
            <a:srcRect b="31772"/>
            <a:stretch/>
          </p:blipFill>
          <p:spPr>
            <a:xfrm>
              <a:off x="187544" y="5810250"/>
              <a:ext cx="2086764" cy="1984374"/>
            </a:xfrm>
            <a:prstGeom prst="rect">
              <a:avLst/>
            </a:prstGeom>
            <a:ln w="19050">
              <a:solidFill>
                <a:schemeClr val="tx1"/>
              </a:solidFill>
            </a:ln>
          </p:spPr>
        </p:pic>
        <p:pic>
          <p:nvPicPr>
            <p:cNvPr id="28" name="図 27">
              <a:extLst>
                <a:ext uri="{FF2B5EF4-FFF2-40B4-BE49-F238E27FC236}">
                  <a16:creationId xmlns:a16="http://schemas.microsoft.com/office/drawing/2014/main" id="{430EBE44-7699-491C-84F2-ED6A0551A9B7}"/>
                </a:ext>
              </a:extLst>
            </p:cNvPr>
            <p:cNvPicPr>
              <a:picLocks noChangeAspect="1" noChangeArrowheads="1"/>
            </p:cNvPicPr>
            <p:nvPr/>
          </p:nvPicPr>
          <p:blipFill rotWithShape="1">
            <a:blip r:embed="rId11" r:link="rId12" cstate="print">
              <a:extLst>
                <a:ext uri="{28A0092B-C50C-407E-A947-70E740481C1C}">
                  <a14:useLocalDpi xmlns:a14="http://schemas.microsoft.com/office/drawing/2010/main" val="0"/>
                </a:ext>
              </a:extLst>
            </a:blip>
            <a:srcRect l="1508" t="7980" r="2010" b="16056"/>
            <a:stretch>
              <a:fillRect/>
            </a:stretch>
          </p:blipFill>
          <p:spPr bwMode="auto">
            <a:xfrm>
              <a:off x="1824052" y="6892554"/>
              <a:ext cx="2087402" cy="29136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0" name="正方形/長方形 49">
              <a:extLst>
                <a:ext uri="{FF2B5EF4-FFF2-40B4-BE49-F238E27FC236}">
                  <a16:creationId xmlns:a16="http://schemas.microsoft.com/office/drawing/2014/main" id="{8EF1F86E-45B6-4F6E-A51A-2BF75A61ACB0}"/>
                </a:ext>
              </a:extLst>
            </p:cNvPr>
            <p:cNvSpPr/>
            <p:nvPr/>
          </p:nvSpPr>
          <p:spPr>
            <a:xfrm>
              <a:off x="119930" y="7740663"/>
              <a:ext cx="1796436" cy="7936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28A7A8DF-BBEC-478E-8F0A-811F648DE566}"/>
                </a:ext>
              </a:extLst>
            </p:cNvPr>
            <p:cNvSpPr/>
            <p:nvPr/>
          </p:nvSpPr>
          <p:spPr>
            <a:xfrm>
              <a:off x="1762130" y="6820460"/>
              <a:ext cx="2199418" cy="113907"/>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吹き出し: 線 52">
            <a:extLst>
              <a:ext uri="{FF2B5EF4-FFF2-40B4-BE49-F238E27FC236}">
                <a16:creationId xmlns:a16="http://schemas.microsoft.com/office/drawing/2014/main" id="{4D631132-8465-434A-9957-4C0EBA04D394}"/>
              </a:ext>
            </a:extLst>
          </p:cNvPr>
          <p:cNvSpPr/>
          <p:nvPr/>
        </p:nvSpPr>
        <p:spPr>
          <a:xfrm>
            <a:off x="3294320" y="5283912"/>
            <a:ext cx="484095" cy="276742"/>
          </a:xfrm>
          <a:prstGeom prst="borderCallout1">
            <a:avLst>
              <a:gd name="adj1" fmla="val 18750"/>
              <a:gd name="adj2" fmla="val -8333"/>
              <a:gd name="adj3" fmla="val 304308"/>
              <a:gd name="adj4" fmla="val -2344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２</a:t>
            </a:r>
            <a:endParaRPr kumimoji="1" lang="en-US" altLang="ja-JP" sz="1400" b="1" dirty="0">
              <a:solidFill>
                <a:srgbClr val="FF0000"/>
              </a:solidFill>
            </a:endParaRPr>
          </a:p>
        </p:txBody>
      </p:sp>
      <p:sp>
        <p:nvSpPr>
          <p:cNvPr id="48" name="吹き出し: 線 47">
            <a:extLst>
              <a:ext uri="{FF2B5EF4-FFF2-40B4-BE49-F238E27FC236}">
                <a16:creationId xmlns:a16="http://schemas.microsoft.com/office/drawing/2014/main" id="{45B1243E-324B-4016-A1C2-4ADB97EA51EB}"/>
              </a:ext>
            </a:extLst>
          </p:cNvPr>
          <p:cNvSpPr/>
          <p:nvPr/>
        </p:nvSpPr>
        <p:spPr>
          <a:xfrm flipH="1">
            <a:off x="1251239" y="9259641"/>
            <a:ext cx="486337" cy="276742"/>
          </a:xfrm>
          <a:prstGeom prst="borderCallout1">
            <a:avLst>
              <a:gd name="adj1" fmla="val 18750"/>
              <a:gd name="adj2" fmla="val -8333"/>
              <a:gd name="adj3" fmla="val -99994"/>
              <a:gd name="adj4" fmla="val -1945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４</a:t>
            </a:r>
          </a:p>
        </p:txBody>
      </p:sp>
      <p:sp>
        <p:nvSpPr>
          <p:cNvPr id="42" name="矢印: 折線 41">
            <a:extLst>
              <a:ext uri="{FF2B5EF4-FFF2-40B4-BE49-F238E27FC236}">
                <a16:creationId xmlns:a16="http://schemas.microsoft.com/office/drawing/2014/main" id="{A763DA4A-44B3-4543-8F58-8EA9D9BBCB9B}"/>
              </a:ext>
            </a:extLst>
          </p:cNvPr>
          <p:cNvSpPr/>
          <p:nvPr/>
        </p:nvSpPr>
        <p:spPr>
          <a:xfrm rot="5400000">
            <a:off x="2106437" y="2182029"/>
            <a:ext cx="646333" cy="4091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角丸四角形吹き出し 34">
            <a:extLst>
              <a:ext uri="{FF2B5EF4-FFF2-40B4-BE49-F238E27FC236}">
                <a16:creationId xmlns:a16="http://schemas.microsoft.com/office/drawing/2014/main" id="{7D872DEE-942F-45F5-B534-D2B0F6CE98C8}"/>
              </a:ext>
            </a:extLst>
          </p:cNvPr>
          <p:cNvSpPr/>
          <p:nvPr/>
        </p:nvSpPr>
        <p:spPr>
          <a:xfrm>
            <a:off x="50973" y="3668600"/>
            <a:ext cx="1863552" cy="1072210"/>
          </a:xfrm>
          <a:prstGeom prst="wedgeRoundRectCallout">
            <a:avLst>
              <a:gd name="adj1" fmla="val 51260"/>
              <a:gd name="adj2" fmla="val -63532"/>
              <a:gd name="adj3" fmla="val 16667"/>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現調</a:t>
            </a:r>
            <a:r>
              <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施工（応募済み）</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登録者様が応募している</a:t>
            </a:r>
            <a:endParaRPr kumimoji="1"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物件表示エリアの中で</a:t>
            </a:r>
          </a:p>
          <a:p>
            <a:r>
              <a:rPr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対象物件を開く。</a:t>
            </a:r>
            <a:endPar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フリーフォーム: 図形 54">
            <a:extLst>
              <a:ext uri="{FF2B5EF4-FFF2-40B4-BE49-F238E27FC236}">
                <a16:creationId xmlns:a16="http://schemas.microsoft.com/office/drawing/2014/main" id="{21D8D313-3ABA-4DD3-98E4-5DAC511CDF11}"/>
              </a:ext>
            </a:extLst>
          </p:cNvPr>
          <p:cNvSpPr/>
          <p:nvPr/>
        </p:nvSpPr>
        <p:spPr>
          <a:xfrm flipH="1">
            <a:off x="2714621" y="7785175"/>
            <a:ext cx="890416" cy="504041"/>
          </a:xfrm>
          <a:custGeom>
            <a:avLst/>
            <a:gdLst>
              <a:gd name="connsiteX0" fmla="*/ 0 w 1016000"/>
              <a:gd name="connsiteY0" fmla="*/ 171824 h 425824"/>
              <a:gd name="connsiteX1" fmla="*/ 0 w 1016000"/>
              <a:gd name="connsiteY1" fmla="*/ 0 h 425824"/>
              <a:gd name="connsiteX2" fmla="*/ 1016000 w 1016000"/>
              <a:gd name="connsiteY2" fmla="*/ 0 h 425824"/>
              <a:gd name="connsiteX3" fmla="*/ 1016000 w 1016000"/>
              <a:gd name="connsiteY3" fmla="*/ 425824 h 425824"/>
              <a:gd name="connsiteX4" fmla="*/ 552824 w 1016000"/>
              <a:gd name="connsiteY4" fmla="*/ 425824 h 425824"/>
              <a:gd name="connsiteX5" fmla="*/ 552824 w 1016000"/>
              <a:gd name="connsiteY5" fmla="*/ 171824 h 425824"/>
              <a:gd name="connsiteX6" fmla="*/ 0 w 1016000"/>
              <a:gd name="connsiteY6" fmla="*/ 171824 h 4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425824">
                <a:moveTo>
                  <a:pt x="0" y="171824"/>
                </a:moveTo>
                <a:lnTo>
                  <a:pt x="0" y="0"/>
                </a:lnTo>
                <a:lnTo>
                  <a:pt x="1016000" y="0"/>
                </a:lnTo>
                <a:lnTo>
                  <a:pt x="1016000" y="425824"/>
                </a:lnTo>
                <a:lnTo>
                  <a:pt x="552824" y="425824"/>
                </a:lnTo>
                <a:lnTo>
                  <a:pt x="552824" y="171824"/>
                </a:lnTo>
                <a:lnTo>
                  <a:pt x="0" y="17182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フリーフォーム: 図形 55">
            <a:extLst>
              <a:ext uri="{FF2B5EF4-FFF2-40B4-BE49-F238E27FC236}">
                <a16:creationId xmlns:a16="http://schemas.microsoft.com/office/drawing/2014/main" id="{14C0829A-EA5D-4258-9DB5-DAE77DF29ECA}"/>
              </a:ext>
            </a:extLst>
          </p:cNvPr>
          <p:cNvSpPr/>
          <p:nvPr/>
        </p:nvSpPr>
        <p:spPr>
          <a:xfrm flipH="1">
            <a:off x="2714621" y="8947225"/>
            <a:ext cx="890416" cy="504041"/>
          </a:xfrm>
          <a:custGeom>
            <a:avLst/>
            <a:gdLst>
              <a:gd name="connsiteX0" fmla="*/ 0 w 1016000"/>
              <a:gd name="connsiteY0" fmla="*/ 171824 h 425824"/>
              <a:gd name="connsiteX1" fmla="*/ 0 w 1016000"/>
              <a:gd name="connsiteY1" fmla="*/ 0 h 425824"/>
              <a:gd name="connsiteX2" fmla="*/ 1016000 w 1016000"/>
              <a:gd name="connsiteY2" fmla="*/ 0 h 425824"/>
              <a:gd name="connsiteX3" fmla="*/ 1016000 w 1016000"/>
              <a:gd name="connsiteY3" fmla="*/ 425824 h 425824"/>
              <a:gd name="connsiteX4" fmla="*/ 552824 w 1016000"/>
              <a:gd name="connsiteY4" fmla="*/ 425824 h 425824"/>
              <a:gd name="connsiteX5" fmla="*/ 552824 w 1016000"/>
              <a:gd name="connsiteY5" fmla="*/ 171824 h 425824"/>
              <a:gd name="connsiteX6" fmla="*/ 0 w 1016000"/>
              <a:gd name="connsiteY6" fmla="*/ 171824 h 4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425824">
                <a:moveTo>
                  <a:pt x="0" y="171824"/>
                </a:moveTo>
                <a:lnTo>
                  <a:pt x="0" y="0"/>
                </a:lnTo>
                <a:lnTo>
                  <a:pt x="1016000" y="0"/>
                </a:lnTo>
                <a:lnTo>
                  <a:pt x="1016000" y="425824"/>
                </a:lnTo>
                <a:lnTo>
                  <a:pt x="552824" y="425824"/>
                </a:lnTo>
                <a:lnTo>
                  <a:pt x="552824" y="171824"/>
                </a:lnTo>
                <a:lnTo>
                  <a:pt x="0" y="17182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47" name="コネクタ: カギ線 46">
            <a:extLst>
              <a:ext uri="{FF2B5EF4-FFF2-40B4-BE49-F238E27FC236}">
                <a16:creationId xmlns:a16="http://schemas.microsoft.com/office/drawing/2014/main" id="{2ADB2FCB-C98E-4A7E-B7C9-31E845D83E9A}"/>
              </a:ext>
            </a:extLst>
          </p:cNvPr>
          <p:cNvCxnSpPr>
            <a:cxnSpLocks/>
          </p:cNvCxnSpPr>
          <p:nvPr/>
        </p:nvCxnSpPr>
        <p:spPr>
          <a:xfrm rot="5400000" flipH="1" flipV="1">
            <a:off x="1506527" y="6038464"/>
            <a:ext cx="912181" cy="1850840"/>
          </a:xfrm>
          <a:prstGeom prst="bentConnector5">
            <a:avLst>
              <a:gd name="adj1" fmla="val -80404"/>
              <a:gd name="adj2" fmla="val 36548"/>
              <a:gd name="adj3" fmla="val 236442"/>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吹き出し: 線 50">
            <a:extLst>
              <a:ext uri="{FF2B5EF4-FFF2-40B4-BE49-F238E27FC236}">
                <a16:creationId xmlns:a16="http://schemas.microsoft.com/office/drawing/2014/main" id="{54AE4709-6278-4CF6-B206-DFCF71200429}"/>
              </a:ext>
            </a:extLst>
          </p:cNvPr>
          <p:cNvSpPr/>
          <p:nvPr/>
        </p:nvSpPr>
        <p:spPr>
          <a:xfrm flipH="1">
            <a:off x="1251240" y="8315974"/>
            <a:ext cx="486337" cy="276742"/>
          </a:xfrm>
          <a:prstGeom prst="borderCallout1">
            <a:avLst>
              <a:gd name="adj1" fmla="val 18750"/>
              <a:gd name="adj2" fmla="val -8333"/>
              <a:gd name="adj3" fmla="val -108023"/>
              <a:gd name="adj4" fmla="val -19389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４</a:t>
            </a:r>
          </a:p>
        </p:txBody>
      </p:sp>
      <p:sp>
        <p:nvSpPr>
          <p:cNvPr id="57" name="正方形/長方形 56">
            <a:extLst>
              <a:ext uri="{FF2B5EF4-FFF2-40B4-BE49-F238E27FC236}">
                <a16:creationId xmlns:a16="http://schemas.microsoft.com/office/drawing/2014/main" id="{66384B25-C69F-47CA-9D3C-7BAAE7BDDB45}"/>
              </a:ext>
            </a:extLst>
          </p:cNvPr>
          <p:cNvSpPr/>
          <p:nvPr/>
        </p:nvSpPr>
        <p:spPr>
          <a:xfrm>
            <a:off x="1994976" y="6930942"/>
            <a:ext cx="1810330" cy="342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吹き出し: 線 57">
            <a:extLst>
              <a:ext uri="{FF2B5EF4-FFF2-40B4-BE49-F238E27FC236}">
                <a16:creationId xmlns:a16="http://schemas.microsoft.com/office/drawing/2014/main" id="{ACBB1F7B-8396-42A5-9C3A-68A575583E5D}"/>
              </a:ext>
            </a:extLst>
          </p:cNvPr>
          <p:cNvSpPr/>
          <p:nvPr/>
        </p:nvSpPr>
        <p:spPr>
          <a:xfrm>
            <a:off x="3307020" y="6296680"/>
            <a:ext cx="484095" cy="276742"/>
          </a:xfrm>
          <a:prstGeom prst="borderCallout1">
            <a:avLst>
              <a:gd name="adj1" fmla="val 18750"/>
              <a:gd name="adj2" fmla="val -8333"/>
              <a:gd name="adj3" fmla="val 221704"/>
              <a:gd name="adj4" fmla="val -16357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３</a:t>
            </a:r>
            <a:endParaRPr kumimoji="1" lang="en-US" altLang="ja-JP" sz="1400" b="1" dirty="0">
              <a:solidFill>
                <a:srgbClr val="FF0000"/>
              </a:solidFill>
            </a:endParaRPr>
          </a:p>
        </p:txBody>
      </p:sp>
    </p:spTree>
    <p:extLst>
      <p:ext uri="{BB962C8B-B14F-4D97-AF65-F5344CB8AC3E}">
        <p14:creationId xmlns:p14="http://schemas.microsoft.com/office/powerpoint/2010/main" val="2356259757"/>
      </p:ext>
    </p:extLst>
  </p:cSld>
  <p:clrMapOvr>
    <a:masterClrMapping/>
  </p:clrMapOvr>
</p:sld>
</file>

<file path=ppt/theme/theme1.xml><?xml version="1.0" encoding="utf-8"?>
<a:theme xmlns:a="http://schemas.openxmlformats.org/drawingml/2006/main" name="title">
  <a:themeElements>
    <a:clrScheme name="LIXIL">
      <a:dk1>
        <a:srgbClr val="000000"/>
      </a:dk1>
      <a:lt1>
        <a:srgbClr val="FFFFFF"/>
      </a:lt1>
      <a:dk2>
        <a:srgbClr val="54585A"/>
      </a:dk2>
      <a:lt2>
        <a:srgbClr val="DCD7C3"/>
      </a:lt2>
      <a:accent1>
        <a:srgbClr val="E75400"/>
      </a:accent1>
      <a:accent2>
        <a:srgbClr val="0671B8"/>
      </a:accent2>
      <a:accent3>
        <a:srgbClr val="00AAAA"/>
      </a:accent3>
      <a:accent4>
        <a:srgbClr val="89BD28"/>
      </a:accent4>
      <a:accent5>
        <a:srgbClr val="A43F78"/>
      </a:accent5>
      <a:accent6>
        <a:srgbClr val="ADA29A"/>
      </a:accent6>
      <a:hlink>
        <a:srgbClr val="00376B"/>
      </a:hlink>
      <a:folHlink>
        <a:srgbClr val="6F2562"/>
      </a:folHlink>
    </a:clrScheme>
    <a:fontScheme name="Meiryo">
      <a:majorFont>
        <a:latin typeface="Calibri"/>
        <a:ea typeface="メイリオ"/>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26293</TotalTime>
  <Words>2786</Words>
  <Application>Microsoft Office PowerPoint</Application>
  <PresentationFormat>A4 210 x 297 mm</PresentationFormat>
  <Paragraphs>360</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11</vt:i4>
      </vt:variant>
    </vt:vector>
  </HeadingPairs>
  <TitlesOfParts>
    <vt:vector size="23" baseType="lpstr">
      <vt:lpstr>Meiryo UI</vt:lpstr>
      <vt:lpstr>ＭＳ Ｐゴシック</vt:lpstr>
      <vt:lpstr>メイリオ</vt:lpstr>
      <vt:lpstr>游ゴシック</vt:lpstr>
      <vt:lpstr>游ゴシック Light</vt:lpstr>
      <vt:lpstr>Arial</vt:lpstr>
      <vt:lpstr>Calibri</vt:lpstr>
      <vt:lpstr>title</vt:lpstr>
      <vt:lpstr>3_デザインの設定</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AXIS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hiroyasu.fukaya@lixil.com;eiji.usui@lixil.com;noriyuki.beppu@lixil.com</dc:creator>
  <cp:lastModifiedBy>山田 大介(Daisuke Yamada)</cp:lastModifiedBy>
  <cp:revision>1226</cp:revision>
  <cp:lastPrinted>2020-03-13T09:23:00Z</cp:lastPrinted>
  <dcterms:created xsi:type="dcterms:W3CDTF">2015-12-28T02:19:13Z</dcterms:created>
  <dcterms:modified xsi:type="dcterms:W3CDTF">2023-09-04T23:56:19Z</dcterms:modified>
</cp:coreProperties>
</file>