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43" r:id="rId1"/>
    <p:sldMasterId id="2147483751" r:id="rId2"/>
    <p:sldMasterId id="2147483753" r:id="rId3"/>
  </p:sldMasterIdLst>
  <p:notesMasterIdLst>
    <p:notesMasterId r:id="rId9"/>
  </p:notesMasterIdLst>
  <p:handoutMasterIdLst>
    <p:handoutMasterId r:id="rId10"/>
  </p:handoutMasterIdLst>
  <p:sldIdLst>
    <p:sldId id="367" r:id="rId4"/>
    <p:sldId id="427" r:id="rId5"/>
    <p:sldId id="439" r:id="rId6"/>
    <p:sldId id="433" r:id="rId7"/>
    <p:sldId id="406" r:id="rId8"/>
  </p:sldIdLst>
  <p:sldSz cx="6858000" cy="9906000" type="A4"/>
  <p:notesSz cx="9866313" cy="673576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1BA4546-A611-CC46-8B2D-0AF9742F4DEB}">
          <p14:sldIdLst/>
        </p14:section>
        <p14:section name="タイトルなしのセクション" id="{383D345E-ACB1-4A09-9D16-CDE12EC255C9}">
          <p14:sldIdLst>
            <p14:sldId id="367"/>
            <p14:sldId id="427"/>
            <p14:sldId id="439"/>
            <p14:sldId id="433"/>
            <p14:sldId id="406"/>
          </p14:sldIdLst>
        </p14:section>
      </p14:sectionLst>
    </p:ext>
    <p:ext uri="{EFAFB233-063F-42B5-8137-9DF3F51BA10A}">
      <p15:sldGuideLst xmlns:p15="http://schemas.microsoft.com/office/powerpoint/2012/main">
        <p15:guide id="1" orient="horz" pos="3124">
          <p15:clr>
            <a:srgbClr val="A4A3A4"/>
          </p15:clr>
        </p15:guide>
        <p15:guide id="2" pos="2160">
          <p15:clr>
            <a:srgbClr val="A4A3A4"/>
          </p15:clr>
        </p15:guide>
      </p15:sldGuideLst>
    </p:ext>
    <p:ext uri="{2D200454-40CA-4A62-9FC3-DE9A4176ACB9}">
      <p15:notesGuideLst xmlns:p15="http://schemas.microsoft.com/office/powerpoint/2012/main">
        <p15:guide id="1" orient="horz" pos="2122">
          <p15:clr>
            <a:srgbClr val="A4A3A4"/>
          </p15:clr>
        </p15:guide>
        <p15:guide id="2" pos="31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田 大介(Daisuke Yamada)" initials="山田" lastIdx="2" clrIdx="0">
    <p:extLst>
      <p:ext uri="{19B8F6BF-5375-455C-9EA6-DF929625EA0E}">
        <p15:presenceInfo xmlns:p15="http://schemas.microsoft.com/office/powerpoint/2012/main" userId="S::daisuke.yamada@lixil.com::1cd1df3e-8fea-4950-8660-ac217a93fd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FF3399"/>
    <a:srgbClr val="0066FF"/>
    <a:srgbClr val="25C1A7"/>
    <a:srgbClr val="3BD9BF"/>
    <a:srgbClr val="0099FF"/>
    <a:srgbClr val="CCFFFF"/>
    <a:srgbClr val="66FFF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70297" autoAdjust="0"/>
  </p:normalViewPr>
  <p:slideViewPr>
    <p:cSldViewPr snapToGrid="0" snapToObjects="1">
      <p:cViewPr varScale="1">
        <p:scale>
          <a:sx n="54" d="100"/>
          <a:sy n="54" d="100"/>
        </p:scale>
        <p:origin x="1848" y="84"/>
      </p:cViewPr>
      <p:guideLst>
        <p:guide orient="horz" pos="3124"/>
        <p:guide pos="2160"/>
      </p:guideLst>
    </p:cSldViewPr>
  </p:slideViewPr>
  <p:outlineViewPr>
    <p:cViewPr>
      <p:scale>
        <a:sx n="33" d="100"/>
        <a:sy n="33" d="100"/>
      </p:scale>
      <p:origin x="0" y="307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1182" y="84"/>
      </p:cViewPr>
      <p:guideLst>
        <p:guide orient="horz" pos="2122"/>
        <p:guide pos="31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402" cy="336788"/>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9198" y="1"/>
            <a:ext cx="4275402" cy="336788"/>
          </a:xfrm>
          <a:prstGeom prst="rect">
            <a:avLst/>
          </a:prstGeom>
        </p:spPr>
        <p:txBody>
          <a:bodyPr vert="horz" lIns="91425" tIns="45713" rIns="91425" bIns="45713" rtlCol="0"/>
          <a:lstStyle>
            <a:lvl1pPr algn="r">
              <a:defRPr sz="1200"/>
            </a:lvl1pPr>
          </a:lstStyle>
          <a:p>
            <a:fld id="{20035092-339D-6A4A-B994-FAFF13AFFBB9}" type="datetime1">
              <a:rPr kumimoji="1" lang="ja-JP" altLang="en-US" smtClean="0"/>
              <a:t>2023/9/5</a:t>
            </a:fld>
            <a:endParaRPr kumimoji="1" lang="ja-JP" altLang="en-US"/>
          </a:p>
        </p:txBody>
      </p:sp>
      <p:sp>
        <p:nvSpPr>
          <p:cNvPr id="4" name="フッター プレースホルダー 3"/>
          <p:cNvSpPr>
            <a:spLocks noGrp="1"/>
          </p:cNvSpPr>
          <p:nvPr>
            <p:ph type="ftr" sz="quarter" idx="2"/>
          </p:nvPr>
        </p:nvSpPr>
        <p:spPr>
          <a:xfrm>
            <a:off x="1" y="6397417"/>
            <a:ext cx="4275402" cy="336788"/>
          </a:xfrm>
          <a:prstGeom prst="rect">
            <a:avLst/>
          </a:prstGeom>
        </p:spPr>
        <p:txBody>
          <a:bodyPr vert="horz" lIns="91425" tIns="45713" rIns="91425"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9198" y="6397417"/>
            <a:ext cx="4275402" cy="336788"/>
          </a:xfrm>
          <a:prstGeom prst="rect">
            <a:avLst/>
          </a:prstGeom>
        </p:spPr>
        <p:txBody>
          <a:bodyPr vert="horz" lIns="91425" tIns="45713" rIns="91425" bIns="45713" rtlCol="0" anchor="b"/>
          <a:lstStyle>
            <a:lvl1pPr algn="r">
              <a:defRPr sz="1200"/>
            </a:lvl1pPr>
          </a:lstStyle>
          <a:p>
            <a:fld id="{3F0144D7-931A-D04E-A9B2-DD593807F171}" type="slidenum">
              <a:rPr kumimoji="1" lang="ja-JP" altLang="en-US" smtClean="0"/>
              <a:t>‹#›</a:t>
            </a:fld>
            <a:endParaRPr kumimoji="1" lang="ja-JP" altLang="en-US"/>
          </a:p>
        </p:txBody>
      </p:sp>
    </p:spTree>
    <p:extLst>
      <p:ext uri="{BB962C8B-B14F-4D97-AF65-F5344CB8AC3E}">
        <p14:creationId xmlns:p14="http://schemas.microsoft.com/office/powerpoint/2010/main" val="31019061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402" cy="336788"/>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9198" y="1"/>
            <a:ext cx="4275402" cy="336788"/>
          </a:xfrm>
          <a:prstGeom prst="rect">
            <a:avLst/>
          </a:prstGeom>
        </p:spPr>
        <p:txBody>
          <a:bodyPr vert="horz" lIns="91425" tIns="45713" rIns="91425" bIns="45713" rtlCol="0"/>
          <a:lstStyle>
            <a:lvl1pPr algn="r">
              <a:defRPr sz="1200"/>
            </a:lvl1pPr>
          </a:lstStyle>
          <a:p>
            <a:fld id="{D49CEAFA-150D-DD4F-A3C3-4AA66C0B6044}" type="datetime1">
              <a:rPr kumimoji="1" lang="ja-JP" altLang="en-US" smtClean="0"/>
              <a:t>2023/9/5</a:t>
            </a:fld>
            <a:endParaRPr kumimoji="1" lang="ja-JP" altLang="en-US"/>
          </a:p>
        </p:txBody>
      </p:sp>
      <p:sp>
        <p:nvSpPr>
          <p:cNvPr id="4" name="スライド イメージ プレースホルダー 3"/>
          <p:cNvSpPr>
            <a:spLocks noGrp="1" noRot="1" noChangeAspect="1"/>
          </p:cNvSpPr>
          <p:nvPr>
            <p:ph type="sldImg" idx="2"/>
          </p:nvPr>
        </p:nvSpPr>
        <p:spPr>
          <a:xfrm>
            <a:off x="4059238" y="504825"/>
            <a:ext cx="1747837" cy="2525713"/>
          </a:xfrm>
          <a:prstGeom prst="rect">
            <a:avLst/>
          </a:prstGeom>
          <a:noFill/>
          <a:ln w="12700">
            <a:solidFill>
              <a:prstClr val="black"/>
            </a:solidFill>
          </a:ln>
        </p:spPr>
        <p:txBody>
          <a:bodyPr vert="horz" lIns="91425" tIns="45713" rIns="91425" bIns="45713" rtlCol="0" anchor="ctr"/>
          <a:lstStyle/>
          <a:p>
            <a:endParaRPr lang="ja-JP" altLang="en-US" dirty="0"/>
          </a:p>
        </p:txBody>
      </p:sp>
      <p:sp>
        <p:nvSpPr>
          <p:cNvPr id="5" name="ノート プレースホルダー 4"/>
          <p:cNvSpPr>
            <a:spLocks noGrp="1"/>
          </p:cNvSpPr>
          <p:nvPr>
            <p:ph type="body" sz="quarter" idx="3"/>
          </p:nvPr>
        </p:nvSpPr>
        <p:spPr>
          <a:xfrm>
            <a:off x="986632" y="3199489"/>
            <a:ext cx="7893050" cy="3031093"/>
          </a:xfrm>
          <a:prstGeom prst="rect">
            <a:avLst/>
          </a:prstGeom>
        </p:spPr>
        <p:txBody>
          <a:bodyPr vert="horz" lIns="91425" tIns="45713" rIns="91425"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397417"/>
            <a:ext cx="4275402" cy="336788"/>
          </a:xfrm>
          <a:prstGeom prst="rect">
            <a:avLst/>
          </a:prstGeom>
        </p:spPr>
        <p:txBody>
          <a:bodyPr vert="horz" lIns="91425" tIns="45713" rIns="91425"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9198" y="6397417"/>
            <a:ext cx="4275402" cy="336788"/>
          </a:xfrm>
          <a:prstGeom prst="rect">
            <a:avLst/>
          </a:prstGeom>
        </p:spPr>
        <p:txBody>
          <a:bodyPr vert="horz" lIns="91425" tIns="45713" rIns="91425" bIns="45713" rtlCol="0" anchor="b"/>
          <a:lstStyle>
            <a:lvl1pPr algn="r">
              <a:defRPr sz="1200"/>
            </a:lvl1pPr>
          </a:lstStyle>
          <a:p>
            <a:fld id="{57CC4007-BE06-8F47-B5D4-21D109280C1D}" type="slidenum">
              <a:rPr kumimoji="1" lang="ja-JP" altLang="en-US" smtClean="0"/>
              <a:t>‹#›</a:t>
            </a:fld>
            <a:endParaRPr kumimoji="1" lang="ja-JP" altLang="en-US"/>
          </a:p>
        </p:txBody>
      </p:sp>
    </p:spTree>
    <p:extLst>
      <p:ext uri="{BB962C8B-B14F-4D97-AF65-F5344CB8AC3E}">
        <p14:creationId xmlns:p14="http://schemas.microsoft.com/office/powerpoint/2010/main" val="3209704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現調施工の完了報告が終了した物件は、請求金額の申請をします。対象物件の現調情報詳細あるいは施工情報詳細を開き、画面をスクロールして、１の請求情報 完工後を表示させ、既に入力されている金額の中で誤りがある部分を訂正します。</a:t>
            </a:r>
            <a:endParaRPr kumimoji="1" lang="en-US" altLang="ja-JP" dirty="0"/>
          </a:p>
          <a:p>
            <a:r>
              <a:rPr kumimoji="1" lang="ja-JP" altLang="en-US" dirty="0"/>
              <a:t>金額を訂正する場合は、その理由を請求金額の内容欄に記載してください。</a:t>
            </a:r>
            <a:endParaRPr kumimoji="1" lang="en-US" altLang="ja-JP" dirty="0"/>
          </a:p>
          <a:p>
            <a:r>
              <a:rPr kumimoji="1" lang="ja-JP" altLang="en-US" dirty="0"/>
              <a:t>金額訂正が完了したら２請求申請ボタンを押下します。２の請求申請ボタンは１度しか押せませんので注意してください。</a:t>
            </a:r>
            <a:endParaRPr kumimoji="1" lang="en-US" altLang="ja-JP" dirty="0"/>
          </a:p>
          <a:p>
            <a:r>
              <a:rPr kumimoji="1" lang="ja-JP" altLang="en-US" dirty="0"/>
              <a:t>請求申請ボタン押下後に立上ったメッセージの合計金額を確認し、問題無ければ</a:t>
            </a:r>
            <a:r>
              <a:rPr kumimoji="1" lang="en-US" altLang="ja-JP" dirty="0"/>
              <a:t>3OK</a:t>
            </a:r>
            <a:r>
              <a:rPr kumimoji="1" lang="ja-JP" altLang="en-US" dirty="0"/>
              <a:t>を押します。</a:t>
            </a:r>
            <a:endParaRPr kumimoji="1" lang="en-US" altLang="ja-JP" dirty="0"/>
          </a:p>
          <a:p>
            <a:r>
              <a:rPr kumimoji="1" lang="ja-JP" altLang="en-US" dirty="0"/>
              <a:t>３の</a:t>
            </a:r>
            <a:r>
              <a:rPr kumimoji="1" lang="en-US" altLang="ja-JP" dirty="0"/>
              <a:t>OK</a:t>
            </a:r>
            <a:r>
              <a:rPr kumimoji="1" lang="ja-JP" altLang="en-US" dirty="0"/>
              <a:t>ボタンを押した後、２請求申請ボタンを押下することが出来なければ、申請完了です。</a:t>
            </a:r>
            <a:endParaRPr kumimoji="1" lang="en-US" altLang="ja-JP" dirty="0"/>
          </a:p>
          <a:p>
            <a:endParaRPr kumimoji="1" lang="en-US" altLang="ja-JP" dirty="0"/>
          </a:p>
          <a:p>
            <a:r>
              <a:rPr kumimoji="1" lang="ja-JP" altLang="en-US" dirty="0"/>
              <a:t>完了報告と請求申請をした後、弊社の物件工務担当が確認と完了を登録することによりその物件は完了とみなされ、登録者の職人トップ画面の確定物件一覧から物件情報が削除されます。</a:t>
            </a:r>
            <a:endParaRPr kumimoji="1" lang="en-US" altLang="ja-JP" dirty="0"/>
          </a:p>
          <a:p>
            <a:r>
              <a:rPr kumimoji="1" lang="ja-JP" altLang="en-US" dirty="0"/>
              <a:t>完了した物件を見たい場合は、</a:t>
            </a:r>
            <a:r>
              <a:rPr kumimoji="1" lang="en-US" altLang="ja-JP" dirty="0"/>
              <a:t>CRAMA</a:t>
            </a:r>
            <a:r>
              <a:rPr kumimoji="1" lang="ja-JP" altLang="en-US" dirty="0"/>
              <a:t> 左袖のメニューより 物件検索を選択して、条件を入力すれば候補物件が表示されますので閲覧することが出来ます。</a:t>
            </a:r>
          </a:p>
          <a:p>
            <a:endParaRPr kumimoji="1" lang="ja-JP" altLang="en-US" dirty="0"/>
          </a:p>
          <a:p>
            <a:endParaRPr kumimoji="1" lang="ja-JP" altLang="en-US" dirty="0"/>
          </a:p>
          <a:p>
            <a:endParaRPr kumimoji="1" lang="en-US" altLang="ja-JP" dirty="0"/>
          </a:p>
          <a:p>
            <a:endParaRPr kumimoji="1" lang="en-US" altLang="ja-JP" dirty="0"/>
          </a:p>
          <a:p>
            <a:endParaRPr kumimoji="1" lang="en-US" altLang="ja-JP"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7CC4007-BE06-8F47-B5D4-21D109280C1D}" type="slidenum">
              <a:rPr kumimoji="1" lang="ja-JP" altLang="en-US" smtClean="0"/>
              <a:t>0</a:t>
            </a:fld>
            <a:endParaRPr kumimoji="1" lang="ja-JP" altLang="en-US"/>
          </a:p>
        </p:txBody>
      </p:sp>
    </p:spTree>
    <p:extLst>
      <p:ext uri="{BB962C8B-B14F-4D97-AF65-F5344CB8AC3E}">
        <p14:creationId xmlns:p14="http://schemas.microsoft.com/office/powerpoint/2010/main" val="2337057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CRAMA</a:t>
            </a:r>
            <a:r>
              <a:rPr kumimoji="1" lang="ja-JP" altLang="en-US" dirty="0"/>
              <a:t>の請求金額確認について説明します。職人トップ画面を開き、画面左袖にメニューを出現させて請求書発行ボタンを押します。</a:t>
            </a:r>
          </a:p>
          <a:p>
            <a:r>
              <a:rPr kumimoji="1" lang="ja-JP" altLang="en-US" dirty="0"/>
              <a:t>３請求書発行画面が立上るので、対象年月に参照したい年月を入力し、検索ボタンを押下。</a:t>
            </a:r>
          </a:p>
          <a:p>
            <a:endParaRPr kumimoji="1" lang="ja-JP" altLang="en-US" dirty="0"/>
          </a:p>
          <a:p>
            <a:r>
              <a:rPr kumimoji="1" lang="ja-JP" altLang="en-US" dirty="0"/>
              <a:t>対象年月に記入した年月の合計支払い金額４と対応した物件情報６が表示されます。</a:t>
            </a:r>
          </a:p>
          <a:p>
            <a:r>
              <a:rPr kumimoji="1" lang="ja-JP" altLang="en-US" dirty="0"/>
              <a:t>物件情報６は、対応日付、邸名、住所、現調施工区分、工種、合計金額などが表示されます。</a:t>
            </a:r>
          </a:p>
        </p:txBody>
      </p:sp>
      <p:sp>
        <p:nvSpPr>
          <p:cNvPr id="4" name="スライド番号プレースホルダー 3"/>
          <p:cNvSpPr>
            <a:spLocks noGrp="1"/>
          </p:cNvSpPr>
          <p:nvPr>
            <p:ph type="sldNum" sz="quarter" idx="5"/>
          </p:nvPr>
        </p:nvSpPr>
        <p:spPr/>
        <p:txBody>
          <a:bodyPr/>
          <a:lstStyle/>
          <a:p>
            <a:fld id="{57CC4007-BE06-8F47-B5D4-21D109280C1D}" type="slidenum">
              <a:rPr kumimoji="1" lang="ja-JP" altLang="en-US" smtClean="0"/>
              <a:t>1</a:t>
            </a:fld>
            <a:endParaRPr kumimoji="1" lang="ja-JP" altLang="en-US"/>
          </a:p>
        </p:txBody>
      </p:sp>
    </p:spTree>
    <p:extLst>
      <p:ext uri="{BB962C8B-B14F-4D97-AF65-F5344CB8AC3E}">
        <p14:creationId xmlns:p14="http://schemas.microsoft.com/office/powerpoint/2010/main" val="4218453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CRAMA</a:t>
            </a:r>
            <a:r>
              <a:rPr kumimoji="1" lang="ja-JP" altLang="en-US" dirty="0"/>
              <a:t>の請求書発行（印刷出力）についての説明です。</a:t>
            </a:r>
            <a:endParaRPr kumimoji="1" lang="en-US" altLang="ja-JP" dirty="0"/>
          </a:p>
          <a:p>
            <a:r>
              <a:rPr kumimoji="1" lang="ja-JP" altLang="en-US" dirty="0"/>
              <a:t>登録者様ご自身の事務所や自宅で請求書を紙印刷したい場合の機能となります。</a:t>
            </a:r>
            <a:endParaRPr kumimoji="1" lang="en-US" altLang="ja-JP" dirty="0"/>
          </a:p>
          <a:p>
            <a:endParaRPr kumimoji="1" lang="en-US" altLang="ja-JP" dirty="0"/>
          </a:p>
          <a:p>
            <a:r>
              <a:rPr kumimoji="1" lang="ja-JP" altLang="en-US" dirty="0"/>
              <a:t>前ページの請求金額と過去対応物件の確認と同様に、職人トップ画面を開き画面左袖にメニューを出現させて請求書発行ボタンを押します。</a:t>
            </a:r>
          </a:p>
          <a:p>
            <a:r>
              <a:rPr kumimoji="1" lang="ja-JP" altLang="en-US" dirty="0"/>
              <a:t>３請求書発行画面が立上るので、</a:t>
            </a:r>
            <a:r>
              <a:rPr kumimoji="1" lang="en-US" altLang="ja-JP" dirty="0"/>
              <a:t>4.</a:t>
            </a:r>
            <a:r>
              <a:rPr kumimoji="1" lang="ja-JP" altLang="en-US" dirty="0"/>
              <a:t>対象年月に参照したい年月を入力し、検索ボタンを押下。</a:t>
            </a:r>
          </a:p>
          <a:p>
            <a:endParaRPr kumimoji="1" lang="ja-JP" altLang="en-US" dirty="0"/>
          </a:p>
          <a:p>
            <a:r>
              <a:rPr kumimoji="1" lang="en-US" altLang="ja-JP" dirty="0"/>
              <a:t>6.</a:t>
            </a:r>
            <a:r>
              <a:rPr kumimoji="1" lang="ja-JP" altLang="en-US" dirty="0"/>
              <a:t>の当月に実施した物件内容及び、</a:t>
            </a:r>
            <a:r>
              <a:rPr kumimoji="1" lang="en-US" altLang="ja-JP" dirty="0"/>
              <a:t>5.</a:t>
            </a:r>
            <a:r>
              <a:rPr kumimoji="1" lang="ja-JP" altLang="en-US" dirty="0"/>
              <a:t>の請求金額合計と、請求金額承認の金額に差が無いことを確認し承認ボタンを押してください。承認ボタンは１度しか押せませんので注意してください。メッセージ画面が立上るので、問題が無ければ確認</a:t>
            </a:r>
            <a:r>
              <a:rPr kumimoji="1" lang="en-US" altLang="ja-JP" dirty="0"/>
              <a:t>OK</a:t>
            </a:r>
            <a:r>
              <a:rPr kumimoji="1" lang="ja-JP" altLang="en-US" dirty="0"/>
              <a:t>を押します。</a:t>
            </a:r>
            <a:endParaRPr kumimoji="1" lang="en-US" altLang="ja-JP" dirty="0"/>
          </a:p>
          <a:p>
            <a:endParaRPr kumimoji="1" lang="en-US" altLang="ja-JP" dirty="0"/>
          </a:p>
          <a:p>
            <a:r>
              <a:rPr kumimoji="1" lang="ja-JP" altLang="en-US" dirty="0"/>
              <a:t>請求書発行画面の下方に請求書出力があるので、請求書 と 全員分を出力にチェックを入れて 出力するを押下。</a:t>
            </a:r>
            <a:endParaRPr kumimoji="1" lang="en-US" altLang="ja-JP" dirty="0"/>
          </a:p>
          <a:p>
            <a:endParaRPr kumimoji="1" lang="en-US" altLang="ja-JP" dirty="0"/>
          </a:p>
          <a:p>
            <a:endParaRPr kumimoji="1" lang="en-US" altLang="ja-JP" dirty="0"/>
          </a:p>
          <a:p>
            <a:endParaRPr kumimoji="1" lang="ja-JP" altLang="en-US" dirty="0"/>
          </a:p>
          <a:p>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7CC4007-BE06-8F47-B5D4-21D109280C1D}" type="slidenum">
              <a:rPr kumimoji="1" lang="ja-JP" altLang="en-US" smtClean="0"/>
              <a:t>2</a:t>
            </a:fld>
            <a:endParaRPr kumimoji="1" lang="ja-JP" altLang="en-US"/>
          </a:p>
        </p:txBody>
      </p:sp>
    </p:spTree>
    <p:extLst>
      <p:ext uri="{BB962C8B-B14F-4D97-AF65-F5344CB8AC3E}">
        <p14:creationId xmlns:p14="http://schemas.microsoft.com/office/powerpoint/2010/main" val="1581590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表示されているのは</a:t>
            </a:r>
            <a:endParaRPr kumimoji="1" lang="en-US" altLang="ja-JP" dirty="0"/>
          </a:p>
          <a:p>
            <a:r>
              <a:rPr kumimoji="1" lang="ja-JP" altLang="en-US" dirty="0"/>
              <a:t>請求は毎月</a:t>
            </a:r>
            <a:r>
              <a:rPr kumimoji="1" lang="en-US" altLang="ja-JP" dirty="0"/>
              <a:t>1</a:t>
            </a:r>
            <a:r>
              <a:rPr kumimoji="1" lang="ja-JP" altLang="en-US" dirty="0"/>
              <a:t>日～末日の締めで、翌月末に支払がされます。</a:t>
            </a:r>
            <a:br>
              <a:rPr kumimoji="1" lang="ja-JP" altLang="en-US" dirty="0"/>
            </a:br>
            <a:endParaRPr kumimoji="1" lang="en-US" altLang="ja-JP" dirty="0"/>
          </a:p>
          <a:p>
            <a:r>
              <a:rPr kumimoji="1" lang="ja-JP" altLang="en-US" dirty="0"/>
              <a:t>締めに関しては二つの条件があります。</a:t>
            </a:r>
          </a:p>
          <a:p>
            <a:r>
              <a:rPr kumimoji="1" lang="ja-JP" altLang="en-US" dirty="0"/>
              <a:t>締日は月末を基準とします。但し、月末が土日祝の場合は翌月繰越しになります。</a:t>
            </a:r>
          </a:p>
          <a:p>
            <a:r>
              <a:rPr kumimoji="1" lang="ja-JP" altLang="en-US" dirty="0"/>
              <a:t>各物件の現調施工完了報告が実施され、弊社工務担当が内容確認を行った月を物件完了月とします。</a:t>
            </a:r>
            <a:endParaRPr kumimoji="1" lang="en-US" altLang="ja-JP" dirty="0"/>
          </a:p>
          <a:p>
            <a:r>
              <a:rPr kumimoji="1" lang="ja-JP" altLang="en-US" dirty="0"/>
              <a:t>従って弊社工務担当が物件の報告内容を確認できるように余裕を持って完了報告を実施してください。</a:t>
            </a:r>
            <a:endParaRPr kumimoji="1" lang="en-US" altLang="ja-JP" dirty="0"/>
          </a:p>
          <a:p>
            <a:endParaRPr kumimoji="1" lang="en-US" altLang="ja-JP" dirty="0"/>
          </a:p>
          <a:p>
            <a:r>
              <a:rPr kumimoji="1" lang="ja-JP" altLang="en-US" dirty="0"/>
              <a:t>よろしくお願いします。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57CC4007-BE06-8F47-B5D4-21D109280C1D}" type="slidenum">
              <a:rPr kumimoji="1" lang="ja-JP" altLang="en-US" smtClean="0"/>
              <a:t>3</a:t>
            </a:fld>
            <a:endParaRPr kumimoji="1" lang="ja-JP" altLang="en-US"/>
          </a:p>
        </p:txBody>
      </p:sp>
    </p:spTree>
    <p:extLst>
      <p:ext uri="{BB962C8B-B14F-4D97-AF65-F5344CB8AC3E}">
        <p14:creationId xmlns:p14="http://schemas.microsoft.com/office/powerpoint/2010/main" val="3219341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59238" y="504825"/>
            <a:ext cx="1747837" cy="25257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7CC4007-BE06-8F47-B5D4-21D109280C1D}" type="slidenum">
              <a:rPr kumimoji="1" lang="ja-JP" altLang="en-US" smtClean="0"/>
              <a:t>4</a:t>
            </a:fld>
            <a:endParaRPr kumimoji="1" lang="ja-JP" altLang="en-US" dirty="0"/>
          </a:p>
        </p:txBody>
      </p:sp>
    </p:spTree>
    <p:extLst>
      <p:ext uri="{BB962C8B-B14F-4D97-AF65-F5344CB8AC3E}">
        <p14:creationId xmlns:p14="http://schemas.microsoft.com/office/powerpoint/2010/main" val="3968187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正方形/長方形 5"/>
          <p:cNvSpPr/>
          <p:nvPr userDrawn="1"/>
        </p:nvSpPr>
        <p:spPr>
          <a:xfrm>
            <a:off x="4037694" y="0"/>
            <a:ext cx="2820306" cy="9906000"/>
          </a:xfrm>
          <a:prstGeom prst="rect">
            <a:avLst/>
          </a:prstGeom>
          <a:solidFill>
            <a:srgbClr val="FCE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0" y="-2269"/>
            <a:ext cx="6858000" cy="44994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userDrawn="1"/>
        </p:nvSpPr>
        <p:spPr>
          <a:xfrm>
            <a:off x="5754914" y="36286"/>
            <a:ext cx="1103086" cy="369332"/>
          </a:xfrm>
          <a:prstGeom prst="rect">
            <a:avLst/>
          </a:prstGeom>
          <a:noFill/>
        </p:spPr>
        <p:txBody>
          <a:bodyPr wrap="square" rtlCol="0">
            <a:spAutoFit/>
          </a:bodyPr>
          <a:lstStyle/>
          <a:p>
            <a:pPr algn="r"/>
            <a:fld id="{7C5F5CD9-E630-4BAE-80BB-F3FFC956AC1F}" type="slidenum">
              <a:rPr kumimoji="1" lang="en-US" altLang="ja-JP" smtClean="0">
                <a:solidFill>
                  <a:schemeClr val="bg1"/>
                </a:solidFill>
              </a:rPr>
              <a:pPr algn="r"/>
              <a:t>‹#›</a:t>
            </a:fld>
            <a:r>
              <a:rPr kumimoji="1" lang="en-US" altLang="ja-JP" dirty="0">
                <a:solidFill>
                  <a:schemeClr val="bg1"/>
                </a:solidFill>
              </a:rPr>
              <a:t>/PN</a:t>
            </a:r>
            <a:endParaRPr kumimoji="1" lang="ja-JP" altLang="en-US" dirty="0">
              <a:solidFill>
                <a:schemeClr val="bg1"/>
              </a:solidFill>
            </a:endParaRPr>
          </a:p>
        </p:txBody>
      </p:sp>
    </p:spTree>
    <p:extLst>
      <p:ext uri="{BB962C8B-B14F-4D97-AF65-F5344CB8AC3E}">
        <p14:creationId xmlns:p14="http://schemas.microsoft.com/office/powerpoint/2010/main" val="34972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017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2" name="図 1" descr="00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3717" y="4706604"/>
            <a:ext cx="1350565" cy="501442"/>
          </a:xfrm>
          <a:prstGeom prst="rect">
            <a:avLst/>
          </a:prstGeom>
        </p:spPr>
      </p:pic>
    </p:spTree>
    <p:extLst>
      <p:ext uri="{BB962C8B-B14F-4D97-AF65-F5344CB8AC3E}">
        <p14:creationId xmlns:p14="http://schemas.microsoft.com/office/powerpoint/2010/main" val="211698246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p:cNvSpPr/>
          <p:nvPr userDrawn="1"/>
        </p:nvSpPr>
        <p:spPr>
          <a:xfrm>
            <a:off x="4037694" y="0"/>
            <a:ext cx="2820306" cy="9906000"/>
          </a:xfrm>
          <a:prstGeom prst="rect">
            <a:avLst/>
          </a:prstGeom>
          <a:solidFill>
            <a:srgbClr val="FCE0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userDrawn="1"/>
        </p:nvSpPr>
        <p:spPr>
          <a:xfrm>
            <a:off x="0" y="-2269"/>
            <a:ext cx="6858000" cy="44994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userDrawn="1"/>
        </p:nvSpPr>
        <p:spPr>
          <a:xfrm>
            <a:off x="5754914" y="36286"/>
            <a:ext cx="1103086" cy="369332"/>
          </a:xfrm>
          <a:prstGeom prst="rect">
            <a:avLst/>
          </a:prstGeom>
          <a:noFill/>
        </p:spPr>
        <p:txBody>
          <a:bodyPr wrap="square" rtlCol="0">
            <a:spAutoFit/>
          </a:bodyPr>
          <a:lstStyle/>
          <a:p>
            <a:pPr algn="r"/>
            <a:fld id="{7C5F5CD9-E630-4BAE-80BB-F3FFC956AC1F}" type="slidenum">
              <a:rPr kumimoji="1" lang="en-US" altLang="ja-JP" smtClean="0">
                <a:solidFill>
                  <a:schemeClr val="bg1"/>
                </a:solidFill>
              </a:rPr>
              <a:pPr algn="r"/>
              <a:t>‹#›</a:t>
            </a:fld>
            <a:r>
              <a:rPr kumimoji="1" lang="en-US" altLang="ja-JP" dirty="0">
                <a:solidFill>
                  <a:schemeClr val="bg1"/>
                </a:solidFill>
              </a:rPr>
              <a:t>/PN</a:t>
            </a:r>
            <a:endParaRPr kumimoji="1" lang="ja-JP" altLang="en-US" dirty="0">
              <a:solidFill>
                <a:schemeClr val="bg1"/>
              </a:solidFill>
            </a:endParaRPr>
          </a:p>
        </p:txBody>
      </p:sp>
    </p:spTree>
    <p:extLst>
      <p:ext uri="{BB962C8B-B14F-4D97-AF65-F5344CB8AC3E}">
        <p14:creationId xmlns:p14="http://schemas.microsoft.com/office/powerpoint/2010/main" val="2607525740"/>
      </p:ext>
    </p:extLst>
  </p:cSld>
  <p:clrMap bg1="lt1" tx1="dk1" bg2="lt2" tx2="dk2" accent1="accent1" accent2="accent2" accent3="accent3" accent4="accent4" accent5="accent5" accent6="accent6" hlink="hlink" folHlink="folHlink"/>
  <p:sldLayoutIdLst>
    <p:sldLayoutId id="2147483750" r:id="rId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063762"/>
      </p:ext>
    </p:extLst>
  </p:cSld>
  <p:clrMap bg1="lt1" tx1="dk1" bg2="lt2" tx2="dk2" accent1="accent1" accent2="accent2" accent3="accent3" accent4="accent4" accent5="accent5" accent6="accent6" hlink="hlink" folHlink="folHlink"/>
  <p:sldLayoutIdLst>
    <p:sldLayoutId id="2147483752" r:id="rId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図 1" descr="004.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53717" y="4706604"/>
            <a:ext cx="1350565" cy="501442"/>
          </a:xfrm>
          <a:prstGeom prst="rect">
            <a:avLst/>
          </a:prstGeom>
        </p:spPr>
      </p:pic>
    </p:spTree>
    <p:extLst>
      <p:ext uri="{BB962C8B-B14F-4D97-AF65-F5344CB8AC3E}">
        <p14:creationId xmlns:p14="http://schemas.microsoft.com/office/powerpoint/2010/main" val="264580190"/>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crama.lixil.co.jp/member/login/for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crama.lixil.co.jp/member/login/form"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6A091C8-D680-4D15-95CE-A2AF12F3DDF0}"/>
              </a:ext>
            </a:extLst>
          </p:cNvPr>
          <p:cNvGrpSpPr/>
          <p:nvPr/>
        </p:nvGrpSpPr>
        <p:grpSpPr>
          <a:xfrm>
            <a:off x="80531" y="1274648"/>
            <a:ext cx="2161567" cy="3524308"/>
            <a:chOff x="80531" y="826973"/>
            <a:chExt cx="2161567" cy="3524308"/>
          </a:xfrm>
        </p:grpSpPr>
        <p:pic>
          <p:nvPicPr>
            <p:cNvPr id="13" name="図 12">
              <a:extLst>
                <a:ext uri="{FF2B5EF4-FFF2-40B4-BE49-F238E27FC236}">
                  <a16:creationId xmlns:a16="http://schemas.microsoft.com/office/drawing/2014/main" id="{00000000-0008-0000-0100-000045000000}"/>
                </a:ext>
              </a:extLst>
            </p:cNvPr>
            <p:cNvPicPr>
              <a:picLocks noChangeAspect="1"/>
            </p:cNvPicPr>
            <p:nvPr/>
          </p:nvPicPr>
          <p:blipFill rotWithShape="1">
            <a:blip r:embed="rId3"/>
            <a:srcRect l="43087" t="11343" r="11067" b="9314"/>
            <a:stretch/>
          </p:blipFill>
          <p:spPr>
            <a:xfrm>
              <a:off x="144341" y="826973"/>
              <a:ext cx="2050587" cy="2763254"/>
            </a:xfrm>
            <a:prstGeom prst="rect">
              <a:avLst/>
            </a:prstGeom>
            <a:ln w="19050">
              <a:solidFill>
                <a:schemeClr val="tx1"/>
              </a:solidFill>
            </a:ln>
          </p:spPr>
        </p:pic>
        <p:pic>
          <p:nvPicPr>
            <p:cNvPr id="29" name="図 28">
              <a:extLst>
                <a:ext uri="{FF2B5EF4-FFF2-40B4-BE49-F238E27FC236}">
                  <a16:creationId xmlns:a16="http://schemas.microsoft.com/office/drawing/2014/main" id="{00000000-0008-0000-0100-000046000000}"/>
                </a:ext>
              </a:extLst>
            </p:cNvPr>
            <p:cNvPicPr>
              <a:picLocks noChangeAspect="1"/>
            </p:cNvPicPr>
            <p:nvPr/>
          </p:nvPicPr>
          <p:blipFill rotWithShape="1">
            <a:blip r:embed="rId4"/>
            <a:srcRect l="42690" t="63059" r="10567" b="14838"/>
            <a:stretch/>
          </p:blipFill>
          <p:spPr>
            <a:xfrm>
              <a:off x="143069" y="3596859"/>
              <a:ext cx="2051859" cy="754422"/>
            </a:xfrm>
            <a:prstGeom prst="rect">
              <a:avLst/>
            </a:prstGeom>
            <a:ln w="19050">
              <a:solidFill>
                <a:schemeClr val="tx1"/>
              </a:solidFill>
            </a:ln>
          </p:spPr>
        </p:pic>
        <p:sp>
          <p:nvSpPr>
            <p:cNvPr id="32" name="正方形/長方形 31">
              <a:extLst>
                <a:ext uri="{FF2B5EF4-FFF2-40B4-BE49-F238E27FC236}">
                  <a16:creationId xmlns:a16="http://schemas.microsoft.com/office/drawing/2014/main" id="{58CAA36F-2480-4E15-8903-BDB7269BB2C9}"/>
                </a:ext>
              </a:extLst>
            </p:cNvPr>
            <p:cNvSpPr/>
            <p:nvPr/>
          </p:nvSpPr>
          <p:spPr>
            <a:xfrm>
              <a:off x="80531" y="3565613"/>
              <a:ext cx="2161567" cy="53339"/>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p:cNvSpPr txBox="1"/>
          <p:nvPr/>
        </p:nvSpPr>
        <p:spPr>
          <a:xfrm>
            <a:off x="4175857" y="876296"/>
            <a:ext cx="2682143" cy="8925520"/>
          </a:xfrm>
          <a:prstGeom prst="rect">
            <a:avLst/>
          </a:prstGeom>
          <a:noFill/>
        </p:spPr>
        <p:txBody>
          <a:bodyPr wrap="square" rtlCol="0">
            <a:spAutoFit/>
          </a:bodyPr>
          <a:lstStyle/>
          <a:p>
            <a:r>
              <a:rPr lang="zh-TW" altLang="en-US" sz="1400" dirty="0">
                <a:latin typeface="Meiryo UI" panose="020B0604030504040204" pitchFamily="50" charset="-128"/>
                <a:ea typeface="Meiryo UI" panose="020B0604030504040204" pitchFamily="50" charset="-128"/>
                <a:cs typeface="Meiryo UI" panose="020B0604030504040204" pitchFamily="50" charset="-128"/>
              </a:rPr>
              <a:t>現調（施工）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の完了報告が終了した物件は、対象物件の物件情報詳細画面を開き、請求金額の申請を実施する。</a:t>
            </a: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物件情報詳細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最下段 の請求情報（完工後）を表示させる。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既に支払情報（発注時点）</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受注時点の金額が入力されているので、変更が必要な金額を記入する。また、金額変更した理由を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記載する。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請求申請ボタンを押下する。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メッセージの合計金額を確認し、</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3.OK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を押す。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請求申請ボタンが押せなくなったら申請完了。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請求申請ボタンは、１度しか 押せませんので、注意してください。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完了報告と請求申請をした後、当社側の物件工務担当が、確認と完了を登録することにより、登録者の職人</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TOP</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画面の確定物件一覧には、物件情報が表示がされなくなります。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完了した物件を見たい場合は、</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CRAMA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左袖のメニューより “物件検索”にて検索すると見ることが可能です。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過去に中止になった物件は、検索できません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090400" y="544873"/>
            <a:ext cx="2329450" cy="274009"/>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a:cxnSpLocks/>
          </p:cNvCxnSpPr>
          <p:nvPr/>
        </p:nvCxnSpPr>
        <p:spPr>
          <a:xfrm>
            <a:off x="4150424" y="876296"/>
            <a:ext cx="0" cy="9011158"/>
          </a:xfrm>
          <a:prstGeom prst="line">
            <a:avLst/>
          </a:prstGeom>
          <a:ln w="25400">
            <a:solidFill>
              <a:srgbClr val="FF9900"/>
            </a:solidFill>
            <a:prstDash val="sysDot"/>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40068" y="78983"/>
            <a:ext cx="5829729" cy="369332"/>
          </a:xfrm>
          <a:prstGeom prst="rect">
            <a:avLst/>
          </a:prstGeom>
          <a:noFill/>
        </p:spPr>
        <p:txBody>
          <a:bodyPr wrap="square" rtlCol="0">
            <a:spAutoFit/>
          </a:bodyPr>
          <a:lstStyle/>
          <a:p>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．請求申請</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0F914ACB-9EC1-4C3A-87BD-CD7538C6D17B}"/>
              </a:ext>
            </a:extLst>
          </p:cNvPr>
          <p:cNvSpPr txBox="1"/>
          <p:nvPr/>
        </p:nvSpPr>
        <p:spPr>
          <a:xfrm>
            <a:off x="3991974" y="532173"/>
            <a:ext cx="2510417" cy="307777"/>
          </a:xfrm>
          <a:prstGeom prst="rect">
            <a:avLst/>
          </a:prstGeom>
          <a:noFill/>
        </p:spPr>
        <p:txBody>
          <a:bodyPr wrap="square" rtlCol="0">
            <a:spAutoFit/>
          </a:bodyPr>
          <a:lstStyle/>
          <a:p>
            <a:pPr algn="ctr"/>
            <a:r>
              <a:rPr kumimoji="1"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CRAMA</a:t>
            </a: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マイページへアクセス</a:t>
            </a:r>
          </a:p>
        </p:txBody>
      </p:sp>
      <p:sp>
        <p:nvSpPr>
          <p:cNvPr id="22" name="正方形/長方形 21">
            <a:extLst>
              <a:ext uri="{FF2B5EF4-FFF2-40B4-BE49-F238E27FC236}">
                <a16:creationId xmlns:a16="http://schemas.microsoft.com/office/drawing/2014/main" id="{0EDE1BA9-8242-4413-B9EB-D66A9E72E8C4}"/>
              </a:ext>
            </a:extLst>
          </p:cNvPr>
          <p:cNvSpPr/>
          <p:nvPr/>
        </p:nvSpPr>
        <p:spPr>
          <a:xfrm>
            <a:off x="-2" y="509365"/>
            <a:ext cx="4042777" cy="276742"/>
          </a:xfrm>
          <a:prstGeom prst="rect">
            <a:avLst/>
          </a:prstGeom>
        </p:spPr>
        <p:txBody>
          <a:bodyPr wrap="square">
            <a:spAutoFit/>
          </a:bodyPr>
          <a:lstStyle/>
          <a:p>
            <a:pPr>
              <a:lnSpc>
                <a:spcPts val="16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現調（施工）の完了報告後、請求金額の申請を実施。</a:t>
            </a:r>
          </a:p>
        </p:txBody>
      </p:sp>
      <p:sp>
        <p:nvSpPr>
          <p:cNvPr id="16" name="正方形/長方形 15">
            <a:extLst>
              <a:ext uri="{FF2B5EF4-FFF2-40B4-BE49-F238E27FC236}">
                <a16:creationId xmlns:a16="http://schemas.microsoft.com/office/drawing/2014/main" id="{00000000-0008-0000-0100-000049000000}"/>
              </a:ext>
            </a:extLst>
          </p:cNvPr>
          <p:cNvSpPr/>
          <p:nvPr/>
        </p:nvSpPr>
        <p:spPr>
          <a:xfrm>
            <a:off x="1532662" y="2133593"/>
            <a:ext cx="644909" cy="2650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8" name="テキスト ボックス 73">
            <a:extLst>
              <a:ext uri="{FF2B5EF4-FFF2-40B4-BE49-F238E27FC236}">
                <a16:creationId xmlns:a16="http://schemas.microsoft.com/office/drawing/2014/main" id="{00000000-0008-0000-0100-00004A000000}"/>
              </a:ext>
            </a:extLst>
          </p:cNvPr>
          <p:cNvSpPr txBox="1"/>
          <p:nvPr/>
        </p:nvSpPr>
        <p:spPr>
          <a:xfrm>
            <a:off x="2336593" y="2808975"/>
            <a:ext cx="1631015" cy="1215420"/>
          </a:xfrm>
          <a:prstGeom prst="wedgeRoundRectCallout">
            <a:avLst>
              <a:gd name="adj1" fmla="val -71542"/>
              <a:gd name="adj2" fmla="val -80068"/>
              <a:gd name="adj3" fmla="val 16667"/>
            </a:avLst>
          </a:prstGeom>
          <a:solidFill>
            <a:schemeClr val="lt1"/>
          </a:solidFill>
          <a:ln w="25400"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現調（施工）費用の請求金額に変更がある場合は、必ず請求内容欄に理由を明記して金額を修正をお願いし</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ます。</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a:extLst>
              <a:ext uri="{FF2B5EF4-FFF2-40B4-BE49-F238E27FC236}">
                <a16:creationId xmlns:a16="http://schemas.microsoft.com/office/drawing/2014/main" id="{00000000-0008-0000-0100-00004B000000}"/>
              </a:ext>
            </a:extLst>
          </p:cNvPr>
          <p:cNvSpPr/>
          <p:nvPr/>
        </p:nvSpPr>
        <p:spPr>
          <a:xfrm>
            <a:off x="853636" y="1759366"/>
            <a:ext cx="644909" cy="21477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9" name="グループ化 8">
            <a:extLst>
              <a:ext uri="{FF2B5EF4-FFF2-40B4-BE49-F238E27FC236}">
                <a16:creationId xmlns:a16="http://schemas.microsoft.com/office/drawing/2014/main" id="{EDC3B8CF-292A-4764-9F50-98C88EBD45C3}"/>
              </a:ext>
            </a:extLst>
          </p:cNvPr>
          <p:cNvGrpSpPr/>
          <p:nvPr/>
        </p:nvGrpSpPr>
        <p:grpSpPr>
          <a:xfrm>
            <a:off x="1070501" y="5134882"/>
            <a:ext cx="2897107" cy="1263663"/>
            <a:chOff x="1070501" y="5134882"/>
            <a:chExt cx="2897107" cy="1263663"/>
          </a:xfrm>
        </p:grpSpPr>
        <p:pic>
          <p:nvPicPr>
            <p:cNvPr id="10" name="図 9">
              <a:extLst>
                <a:ext uri="{FF2B5EF4-FFF2-40B4-BE49-F238E27FC236}">
                  <a16:creationId xmlns:a16="http://schemas.microsoft.com/office/drawing/2014/main" id="{00000000-0008-0000-0100-000026000000}"/>
                </a:ext>
              </a:extLst>
            </p:cNvPr>
            <p:cNvPicPr>
              <a:picLocks noChangeAspect="1"/>
            </p:cNvPicPr>
            <p:nvPr/>
          </p:nvPicPr>
          <p:blipFill rotWithShape="1">
            <a:blip r:embed="rId5"/>
            <a:srcRect l="43939" t="38426" r="12435" b="36678"/>
            <a:stretch/>
          </p:blipFill>
          <p:spPr>
            <a:xfrm>
              <a:off x="1070501" y="5134882"/>
              <a:ext cx="2897107" cy="1263663"/>
            </a:xfrm>
            <a:prstGeom prst="rect">
              <a:avLst/>
            </a:prstGeom>
            <a:ln w="19050">
              <a:solidFill>
                <a:schemeClr val="tx1"/>
              </a:solidFill>
            </a:ln>
          </p:spPr>
        </p:pic>
        <p:sp>
          <p:nvSpPr>
            <p:cNvPr id="26" name="テキスト ボックス 83">
              <a:extLst>
                <a:ext uri="{FF2B5EF4-FFF2-40B4-BE49-F238E27FC236}">
                  <a16:creationId xmlns:a16="http://schemas.microsoft.com/office/drawing/2014/main" id="{00000000-0008-0000-0100-000054000000}"/>
                </a:ext>
              </a:extLst>
            </p:cNvPr>
            <p:cNvSpPr txBox="1"/>
            <p:nvPr/>
          </p:nvSpPr>
          <p:spPr>
            <a:xfrm>
              <a:off x="1496172" y="5413577"/>
              <a:ext cx="2415428" cy="464368"/>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下記</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金額で請求申請してもよろしいですか？</a:t>
              </a:r>
              <a:endParaRPr kumimoji="1" lang="en-US" altLang="ja-JP" sz="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合計：</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29,000</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円（税抜）</a:t>
              </a:r>
            </a:p>
          </p:txBody>
        </p:sp>
      </p:grpSp>
      <p:sp>
        <p:nvSpPr>
          <p:cNvPr id="21" name="正方形/長方形 20">
            <a:extLst>
              <a:ext uri="{FF2B5EF4-FFF2-40B4-BE49-F238E27FC236}">
                <a16:creationId xmlns:a16="http://schemas.microsoft.com/office/drawing/2014/main" id="{00000000-0008-0000-0100-00004C000000}"/>
              </a:ext>
            </a:extLst>
          </p:cNvPr>
          <p:cNvSpPr/>
          <p:nvPr/>
        </p:nvSpPr>
        <p:spPr>
          <a:xfrm>
            <a:off x="192406" y="4458942"/>
            <a:ext cx="1968020" cy="2837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30" name="コネクタ: カギ線 29">
            <a:extLst>
              <a:ext uri="{FF2B5EF4-FFF2-40B4-BE49-F238E27FC236}">
                <a16:creationId xmlns:a16="http://schemas.microsoft.com/office/drawing/2014/main" id="{BA0BB0E8-A753-4EC2-80DA-C3ECB0705DC9}"/>
              </a:ext>
            </a:extLst>
          </p:cNvPr>
          <p:cNvCxnSpPr>
            <a:cxnSpLocks/>
            <a:stCxn id="21" idx="3"/>
            <a:endCxn id="10" idx="0"/>
          </p:cNvCxnSpPr>
          <p:nvPr/>
        </p:nvCxnSpPr>
        <p:spPr>
          <a:xfrm>
            <a:off x="2160426" y="4600840"/>
            <a:ext cx="358629" cy="534042"/>
          </a:xfrm>
          <a:prstGeom prst="bentConnector2">
            <a:avLst/>
          </a:prstGeom>
          <a:ln w="28575">
            <a:solidFill>
              <a:srgbClr val="FF0000"/>
            </a:solidFill>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0B7E05D1-BEC5-4EBA-AA1B-2825DED35813}"/>
              </a:ext>
            </a:extLst>
          </p:cNvPr>
          <p:cNvSpPr/>
          <p:nvPr/>
        </p:nvSpPr>
        <p:spPr>
          <a:xfrm>
            <a:off x="2653086" y="6005378"/>
            <a:ext cx="644909" cy="2788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35" name="図 34">
            <a:extLst>
              <a:ext uri="{FF2B5EF4-FFF2-40B4-BE49-F238E27FC236}">
                <a16:creationId xmlns:a16="http://schemas.microsoft.com/office/drawing/2014/main" id="{F991A0EF-832D-4A66-8161-54BC11F758C2}"/>
              </a:ext>
            </a:extLst>
          </p:cNvPr>
          <p:cNvPicPr>
            <a:picLocks noChangeAspect="1"/>
          </p:cNvPicPr>
          <p:nvPr/>
        </p:nvPicPr>
        <p:blipFill>
          <a:blip r:embed="rId6"/>
          <a:stretch>
            <a:fillRect/>
          </a:stretch>
        </p:blipFill>
        <p:spPr>
          <a:xfrm>
            <a:off x="132635" y="7012892"/>
            <a:ext cx="1182309" cy="2392601"/>
          </a:xfrm>
          <a:prstGeom prst="rect">
            <a:avLst/>
          </a:prstGeom>
          <a:ln w="19050">
            <a:solidFill>
              <a:schemeClr val="tx1"/>
            </a:solidFill>
          </a:ln>
        </p:spPr>
      </p:pic>
      <p:sp>
        <p:nvSpPr>
          <p:cNvPr id="36" name="正方形/長方形 35">
            <a:extLst>
              <a:ext uri="{FF2B5EF4-FFF2-40B4-BE49-F238E27FC236}">
                <a16:creationId xmlns:a16="http://schemas.microsoft.com/office/drawing/2014/main" id="{525E46AA-A835-433B-AAC5-C2A2F76AC026}"/>
              </a:ext>
            </a:extLst>
          </p:cNvPr>
          <p:cNvSpPr/>
          <p:nvPr/>
        </p:nvSpPr>
        <p:spPr>
          <a:xfrm>
            <a:off x="49593" y="7753131"/>
            <a:ext cx="1312561" cy="30777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52" name="グループ化 51">
            <a:extLst>
              <a:ext uri="{FF2B5EF4-FFF2-40B4-BE49-F238E27FC236}">
                <a16:creationId xmlns:a16="http://schemas.microsoft.com/office/drawing/2014/main" id="{005FE718-6DFA-4A00-B1F9-7BFB48805179}"/>
              </a:ext>
            </a:extLst>
          </p:cNvPr>
          <p:cNvGrpSpPr/>
          <p:nvPr/>
        </p:nvGrpSpPr>
        <p:grpSpPr>
          <a:xfrm>
            <a:off x="1776298" y="7409849"/>
            <a:ext cx="2116250" cy="2392601"/>
            <a:chOff x="1776298" y="7533674"/>
            <a:chExt cx="2116250" cy="2392601"/>
          </a:xfrm>
        </p:grpSpPr>
        <p:pic>
          <p:nvPicPr>
            <p:cNvPr id="37" name="image10.png">
              <a:extLst>
                <a:ext uri="{FF2B5EF4-FFF2-40B4-BE49-F238E27FC236}">
                  <a16:creationId xmlns:a16="http://schemas.microsoft.com/office/drawing/2014/main" id="{00000000-0008-0000-0000-0000BF000000}"/>
                </a:ext>
              </a:extLst>
            </p:cNvPr>
            <p:cNvPicPr preferRelativeResize="0"/>
            <p:nvPr/>
          </p:nvPicPr>
          <p:blipFill rotWithShape="1">
            <a:blip r:embed="rId7" cstate="print"/>
            <a:srcRect t="7580" b="44826"/>
            <a:stretch/>
          </p:blipFill>
          <p:spPr>
            <a:xfrm>
              <a:off x="1810924" y="7533674"/>
              <a:ext cx="2051032" cy="1601528"/>
            </a:xfrm>
            <a:prstGeom prst="rect">
              <a:avLst/>
            </a:prstGeom>
            <a:noFill/>
            <a:ln w="19050">
              <a:solidFill>
                <a:schemeClr val="tx1"/>
              </a:solidFill>
            </a:ln>
          </p:spPr>
        </p:pic>
        <p:pic>
          <p:nvPicPr>
            <p:cNvPr id="38" name="image10.png">
              <a:extLst>
                <a:ext uri="{FF2B5EF4-FFF2-40B4-BE49-F238E27FC236}">
                  <a16:creationId xmlns:a16="http://schemas.microsoft.com/office/drawing/2014/main" id="{881B0C58-D0B5-4839-A689-EBCA0707A74C}"/>
                </a:ext>
              </a:extLst>
            </p:cNvPr>
            <p:cNvPicPr preferRelativeResize="0"/>
            <p:nvPr/>
          </p:nvPicPr>
          <p:blipFill rotWithShape="1">
            <a:blip r:embed="rId7" cstate="print"/>
            <a:srcRect t="80386"/>
            <a:stretch/>
          </p:blipFill>
          <p:spPr>
            <a:xfrm>
              <a:off x="1795348" y="9246017"/>
              <a:ext cx="2071256" cy="680258"/>
            </a:xfrm>
            <a:prstGeom prst="rect">
              <a:avLst/>
            </a:prstGeom>
            <a:noFill/>
            <a:ln w="19050">
              <a:solidFill>
                <a:schemeClr val="tx1"/>
              </a:solidFill>
            </a:ln>
          </p:spPr>
        </p:pic>
        <p:sp>
          <p:nvSpPr>
            <p:cNvPr id="39" name="正方形/長方形 38">
              <a:extLst>
                <a:ext uri="{FF2B5EF4-FFF2-40B4-BE49-F238E27FC236}">
                  <a16:creationId xmlns:a16="http://schemas.microsoft.com/office/drawing/2014/main" id="{13A79C24-10F9-4169-86BE-49B78E9ADD73}"/>
                </a:ext>
              </a:extLst>
            </p:cNvPr>
            <p:cNvSpPr/>
            <p:nvPr/>
          </p:nvSpPr>
          <p:spPr>
            <a:xfrm>
              <a:off x="1776298" y="9135202"/>
              <a:ext cx="2116250" cy="110814"/>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テキスト ボックス 81">
            <a:extLst>
              <a:ext uri="{FF2B5EF4-FFF2-40B4-BE49-F238E27FC236}">
                <a16:creationId xmlns:a16="http://schemas.microsoft.com/office/drawing/2014/main" id="{B2FC3AEC-AF5C-42C8-B121-5D37CA96D642}"/>
              </a:ext>
            </a:extLst>
          </p:cNvPr>
          <p:cNvSpPr txBox="1"/>
          <p:nvPr/>
        </p:nvSpPr>
        <p:spPr>
          <a:xfrm flipH="1">
            <a:off x="3028949" y="6935007"/>
            <a:ext cx="963023" cy="391447"/>
          </a:xfrm>
          <a:prstGeom prst="wedgeRoundRectCallout">
            <a:avLst>
              <a:gd name="adj1" fmla="val 52235"/>
              <a:gd name="adj2" fmla="val 158262"/>
              <a:gd name="adj3" fmla="val 16667"/>
            </a:avLst>
          </a:prstGeom>
          <a:solidFill>
            <a:schemeClr val="lt1"/>
          </a:solidFill>
          <a:ln w="25400"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場所を指定。</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2" name="コネクタ: カギ線 41">
            <a:extLst>
              <a:ext uri="{FF2B5EF4-FFF2-40B4-BE49-F238E27FC236}">
                <a16:creationId xmlns:a16="http://schemas.microsoft.com/office/drawing/2014/main" id="{520DF598-1658-4294-9C67-A7FE1E77F884}"/>
              </a:ext>
            </a:extLst>
          </p:cNvPr>
          <p:cNvCxnSpPr>
            <a:cxnSpLocks/>
            <a:stCxn id="36" idx="2"/>
            <a:endCxn id="47" idx="0"/>
          </p:cNvCxnSpPr>
          <p:nvPr/>
        </p:nvCxnSpPr>
        <p:spPr>
          <a:xfrm rot="5400000" flipH="1" flipV="1">
            <a:off x="1614016" y="6864039"/>
            <a:ext cx="288728" cy="2105012"/>
          </a:xfrm>
          <a:prstGeom prst="bentConnector5">
            <a:avLst>
              <a:gd name="adj1" fmla="val -79175"/>
              <a:gd name="adj2" fmla="val 41010"/>
              <a:gd name="adj3" fmla="val 373813"/>
            </a:avLst>
          </a:prstGeom>
          <a:ln w="28575">
            <a:solidFill>
              <a:srgbClr val="FF0000"/>
            </a:solidFill>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4470731B-ADC0-49B6-BA6C-EB82B4790505}"/>
              </a:ext>
            </a:extLst>
          </p:cNvPr>
          <p:cNvSpPr/>
          <p:nvPr/>
        </p:nvSpPr>
        <p:spPr>
          <a:xfrm>
            <a:off x="2519056" y="7772181"/>
            <a:ext cx="583660" cy="4286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4" name="テキスト ボックス 73">
            <a:extLst>
              <a:ext uri="{FF2B5EF4-FFF2-40B4-BE49-F238E27FC236}">
                <a16:creationId xmlns:a16="http://schemas.microsoft.com/office/drawing/2014/main" id="{8D6DF7AA-BAC8-45D6-B29F-62D1E3F8F803}"/>
              </a:ext>
            </a:extLst>
          </p:cNvPr>
          <p:cNvSpPr txBox="1"/>
          <p:nvPr/>
        </p:nvSpPr>
        <p:spPr>
          <a:xfrm>
            <a:off x="2336593" y="1252221"/>
            <a:ext cx="1655381" cy="613848"/>
          </a:xfrm>
          <a:prstGeom prst="wedgeRoundRectCallout">
            <a:avLst>
              <a:gd name="adj1" fmla="val -98314"/>
              <a:gd name="adj2" fmla="val 44328"/>
              <a:gd name="adj3" fmla="val 16667"/>
            </a:avLst>
          </a:prstGeom>
          <a:solidFill>
            <a:schemeClr val="lt1"/>
          </a:solidFill>
          <a:ln w="25400"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zh-TW" altLang="en-US" dirty="0">
                <a:latin typeface="Meiryo UI" panose="020B0604030504040204" pitchFamily="50" charset="-128"/>
                <a:ea typeface="Meiryo UI" panose="020B0604030504040204" pitchFamily="50" charset="-128"/>
                <a:cs typeface="Meiryo UI" panose="020B0604030504040204" pitchFamily="50" charset="-128"/>
              </a:rPr>
              <a:t>支払情報（発注時点）</a:t>
            </a:r>
            <a:r>
              <a:rPr lang="ja-JP" altLang="en-US" dirty="0">
                <a:latin typeface="Meiryo UI" panose="020B0604030504040204" pitchFamily="50" charset="-128"/>
                <a:ea typeface="Meiryo UI" panose="020B0604030504040204" pitchFamily="50" charset="-128"/>
                <a:cs typeface="Meiryo UI" panose="020B0604030504040204" pitchFamily="50" charset="-128"/>
              </a:rPr>
              <a:t>の金額が入っている</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吹き出し: 線 39">
            <a:extLst>
              <a:ext uri="{FF2B5EF4-FFF2-40B4-BE49-F238E27FC236}">
                <a16:creationId xmlns:a16="http://schemas.microsoft.com/office/drawing/2014/main" id="{1F7D4A4B-3705-4A8F-9D8F-3F6E46C2B253}"/>
              </a:ext>
            </a:extLst>
          </p:cNvPr>
          <p:cNvSpPr/>
          <p:nvPr/>
        </p:nvSpPr>
        <p:spPr>
          <a:xfrm flipH="1">
            <a:off x="136219" y="843146"/>
            <a:ext cx="387142" cy="276742"/>
          </a:xfrm>
          <a:prstGeom prst="borderCallout1">
            <a:avLst>
              <a:gd name="adj1" fmla="val 18750"/>
              <a:gd name="adj2" fmla="val -8333"/>
              <a:gd name="adj3" fmla="val 139788"/>
              <a:gd name="adj4" fmla="val -8183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１</a:t>
            </a:r>
            <a:endParaRPr kumimoji="1" lang="en-US" altLang="ja-JP" sz="1400" b="1" dirty="0">
              <a:solidFill>
                <a:srgbClr val="FF0000"/>
              </a:solidFill>
            </a:endParaRPr>
          </a:p>
        </p:txBody>
      </p:sp>
      <p:sp>
        <p:nvSpPr>
          <p:cNvPr id="43" name="吹き出し: 線 42">
            <a:extLst>
              <a:ext uri="{FF2B5EF4-FFF2-40B4-BE49-F238E27FC236}">
                <a16:creationId xmlns:a16="http://schemas.microsoft.com/office/drawing/2014/main" id="{E7F02C44-7EE1-4E67-8C51-2B68060C3D1E}"/>
              </a:ext>
            </a:extLst>
          </p:cNvPr>
          <p:cNvSpPr/>
          <p:nvPr/>
        </p:nvSpPr>
        <p:spPr>
          <a:xfrm flipH="1">
            <a:off x="118909" y="4953000"/>
            <a:ext cx="404452" cy="276742"/>
          </a:xfrm>
          <a:prstGeom prst="borderCallout1">
            <a:avLst>
              <a:gd name="adj1" fmla="val 18750"/>
              <a:gd name="adj2" fmla="val -8333"/>
              <a:gd name="adj3" fmla="val -94257"/>
              <a:gd name="adj4" fmla="val -7947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２</a:t>
            </a:r>
            <a:endParaRPr kumimoji="1" lang="en-US" altLang="ja-JP" sz="1400" b="1" dirty="0">
              <a:solidFill>
                <a:srgbClr val="FF0000"/>
              </a:solidFill>
            </a:endParaRPr>
          </a:p>
        </p:txBody>
      </p:sp>
      <p:sp>
        <p:nvSpPr>
          <p:cNvPr id="44" name="吹き出し: 線 43">
            <a:extLst>
              <a:ext uri="{FF2B5EF4-FFF2-40B4-BE49-F238E27FC236}">
                <a16:creationId xmlns:a16="http://schemas.microsoft.com/office/drawing/2014/main" id="{DD7D5814-A693-47BD-A752-220FD990A903}"/>
              </a:ext>
            </a:extLst>
          </p:cNvPr>
          <p:cNvSpPr/>
          <p:nvPr/>
        </p:nvSpPr>
        <p:spPr>
          <a:xfrm flipH="1">
            <a:off x="1958200" y="6576625"/>
            <a:ext cx="404452" cy="276742"/>
          </a:xfrm>
          <a:prstGeom prst="borderCallout1">
            <a:avLst>
              <a:gd name="adj1" fmla="val 18750"/>
              <a:gd name="adj2" fmla="val -8333"/>
              <a:gd name="adj3" fmla="val -94257"/>
              <a:gd name="adj4" fmla="val -7947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３</a:t>
            </a:r>
            <a:endParaRPr kumimoji="1" lang="en-US" altLang="ja-JP" sz="1400" b="1" dirty="0">
              <a:solidFill>
                <a:srgbClr val="FF0000"/>
              </a:solidFill>
            </a:endParaRPr>
          </a:p>
        </p:txBody>
      </p:sp>
      <p:sp>
        <p:nvSpPr>
          <p:cNvPr id="60" name="正方形/長方形 59">
            <a:extLst>
              <a:ext uri="{FF2B5EF4-FFF2-40B4-BE49-F238E27FC236}">
                <a16:creationId xmlns:a16="http://schemas.microsoft.com/office/drawing/2014/main" id="{B79A2F06-ECA8-4D7A-AABA-2CCA17F738EC}"/>
              </a:ext>
            </a:extLst>
          </p:cNvPr>
          <p:cNvSpPr/>
          <p:nvPr/>
        </p:nvSpPr>
        <p:spPr>
          <a:xfrm>
            <a:off x="2004367" y="2882185"/>
            <a:ext cx="260684" cy="2788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Tree>
    <p:extLst>
      <p:ext uri="{BB962C8B-B14F-4D97-AF65-F5344CB8AC3E}">
        <p14:creationId xmlns:p14="http://schemas.microsoft.com/office/powerpoint/2010/main" val="2356259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a:extLst>
              <a:ext uri="{FF2B5EF4-FFF2-40B4-BE49-F238E27FC236}">
                <a16:creationId xmlns:a16="http://schemas.microsoft.com/office/drawing/2014/main" id="{B90A82E3-8625-4CDF-9E8E-55F89B7203E4}"/>
              </a:ext>
            </a:extLst>
          </p:cNvPr>
          <p:cNvGrpSpPr/>
          <p:nvPr/>
        </p:nvGrpSpPr>
        <p:grpSpPr>
          <a:xfrm>
            <a:off x="143246" y="1391627"/>
            <a:ext cx="2131329" cy="1448108"/>
            <a:chOff x="143246" y="1391627"/>
            <a:chExt cx="2131329" cy="1448108"/>
          </a:xfrm>
        </p:grpSpPr>
        <p:pic>
          <p:nvPicPr>
            <p:cNvPr id="41" name="図 40">
              <a:extLst>
                <a:ext uri="{FF2B5EF4-FFF2-40B4-BE49-F238E27FC236}">
                  <a16:creationId xmlns:a16="http://schemas.microsoft.com/office/drawing/2014/main" id="{C153837C-5D4A-4F9B-B298-0646DDF8D6A3}"/>
                </a:ext>
              </a:extLst>
            </p:cNvPr>
            <p:cNvPicPr>
              <a:picLocks noChangeAspect="1"/>
            </p:cNvPicPr>
            <p:nvPr/>
          </p:nvPicPr>
          <p:blipFill rotWithShape="1">
            <a:blip r:embed="rId3"/>
            <a:srcRect l="24456" t="22161" r="43118" b="50325"/>
            <a:stretch/>
          </p:blipFill>
          <p:spPr>
            <a:xfrm>
              <a:off x="143246" y="1391627"/>
              <a:ext cx="2131329" cy="1448108"/>
            </a:xfrm>
            <a:prstGeom prst="rect">
              <a:avLst/>
            </a:prstGeom>
            <a:ln w="19050">
              <a:solidFill>
                <a:schemeClr val="tx1"/>
              </a:solidFill>
            </a:ln>
          </p:spPr>
        </p:pic>
        <p:sp>
          <p:nvSpPr>
            <p:cNvPr id="42" name="正方形/長方形 41">
              <a:extLst>
                <a:ext uri="{FF2B5EF4-FFF2-40B4-BE49-F238E27FC236}">
                  <a16:creationId xmlns:a16="http://schemas.microsoft.com/office/drawing/2014/main" id="{89271CBB-23BD-456D-B895-ECB016B5324E}"/>
                </a:ext>
              </a:extLst>
            </p:cNvPr>
            <p:cNvSpPr/>
            <p:nvPr/>
          </p:nvSpPr>
          <p:spPr>
            <a:xfrm>
              <a:off x="447251" y="1789541"/>
              <a:ext cx="1566641" cy="24181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3" name="正方形/長方形 42">
              <a:extLst>
                <a:ext uri="{FF2B5EF4-FFF2-40B4-BE49-F238E27FC236}">
                  <a16:creationId xmlns:a16="http://schemas.microsoft.com/office/drawing/2014/main" id="{43B5B337-95B0-4B2E-ACD5-38F39EE017F9}"/>
                </a:ext>
              </a:extLst>
            </p:cNvPr>
            <p:cNvSpPr/>
            <p:nvPr/>
          </p:nvSpPr>
          <p:spPr>
            <a:xfrm>
              <a:off x="447251" y="2382827"/>
              <a:ext cx="729861" cy="28048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4" name="正方形/長方形 43">
              <a:extLst>
                <a:ext uri="{FF2B5EF4-FFF2-40B4-BE49-F238E27FC236}">
                  <a16:creationId xmlns:a16="http://schemas.microsoft.com/office/drawing/2014/main" id="{BE8C7AC0-439C-45DF-B278-144C24874DF1}"/>
                </a:ext>
              </a:extLst>
            </p:cNvPr>
            <p:cNvSpPr/>
            <p:nvPr/>
          </p:nvSpPr>
          <p:spPr>
            <a:xfrm>
              <a:off x="447251" y="2107444"/>
              <a:ext cx="1566641" cy="22542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cxnSp>
          <p:nvCxnSpPr>
            <p:cNvPr id="45" name="コネクタ: カギ線 44">
              <a:extLst>
                <a:ext uri="{FF2B5EF4-FFF2-40B4-BE49-F238E27FC236}">
                  <a16:creationId xmlns:a16="http://schemas.microsoft.com/office/drawing/2014/main" id="{D86E3964-BAC4-460D-8521-DED186A016E6}"/>
                </a:ext>
              </a:extLst>
            </p:cNvPr>
            <p:cNvCxnSpPr>
              <a:cxnSpLocks/>
            </p:cNvCxnSpPr>
            <p:nvPr/>
          </p:nvCxnSpPr>
          <p:spPr>
            <a:xfrm rot="10800000" flipV="1">
              <a:off x="447251" y="1887855"/>
              <a:ext cx="12700" cy="241816"/>
            </a:xfrm>
            <a:prstGeom prst="bentConnector4">
              <a:avLst>
                <a:gd name="adj1" fmla="val 1834283"/>
                <a:gd name="adj2" fmla="val 98514"/>
              </a:avLst>
            </a:prstGeom>
            <a:ln w="1905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コネクタ: カギ線 46">
              <a:extLst>
                <a:ext uri="{FF2B5EF4-FFF2-40B4-BE49-F238E27FC236}">
                  <a16:creationId xmlns:a16="http://schemas.microsoft.com/office/drawing/2014/main" id="{ACD3ECA2-3A67-4EF9-8B32-D834FBC46B86}"/>
                </a:ext>
              </a:extLst>
            </p:cNvPr>
            <p:cNvCxnSpPr>
              <a:cxnSpLocks/>
            </p:cNvCxnSpPr>
            <p:nvPr/>
          </p:nvCxnSpPr>
          <p:spPr>
            <a:xfrm rot="5400000">
              <a:off x="306219" y="2353534"/>
              <a:ext cx="269142" cy="8344"/>
            </a:xfrm>
            <a:prstGeom prst="bentConnector4">
              <a:avLst>
                <a:gd name="adj1" fmla="val 23946"/>
                <a:gd name="adj2" fmla="val 2839693"/>
              </a:avLst>
            </a:prstGeom>
            <a:ln w="1905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08AADD4B-628E-48FD-B7BA-61EEBB2E3BBD}"/>
              </a:ext>
            </a:extLst>
          </p:cNvPr>
          <p:cNvGrpSpPr/>
          <p:nvPr/>
        </p:nvGrpSpPr>
        <p:grpSpPr>
          <a:xfrm>
            <a:off x="73129" y="5652793"/>
            <a:ext cx="2398515" cy="4104567"/>
            <a:chOff x="73129" y="5652793"/>
            <a:chExt cx="2398515" cy="4104567"/>
          </a:xfrm>
        </p:grpSpPr>
        <p:pic>
          <p:nvPicPr>
            <p:cNvPr id="69" name="図 68">
              <a:extLst>
                <a:ext uri="{FF2B5EF4-FFF2-40B4-BE49-F238E27FC236}">
                  <a16:creationId xmlns:a16="http://schemas.microsoft.com/office/drawing/2014/main" id="{36062C42-9D89-4474-AC1A-45522216781A}"/>
                </a:ext>
              </a:extLst>
            </p:cNvPr>
            <p:cNvPicPr>
              <a:picLocks noChangeAspect="1"/>
            </p:cNvPicPr>
            <p:nvPr/>
          </p:nvPicPr>
          <p:blipFill rotWithShape="1">
            <a:blip r:embed="rId4"/>
            <a:srcRect t="979" b="85065"/>
            <a:stretch/>
          </p:blipFill>
          <p:spPr>
            <a:xfrm>
              <a:off x="73129" y="5652793"/>
              <a:ext cx="2398515" cy="4083375"/>
            </a:xfrm>
            <a:prstGeom prst="rect">
              <a:avLst/>
            </a:prstGeom>
            <a:ln w="19050">
              <a:solidFill>
                <a:schemeClr val="tx1"/>
              </a:solidFill>
            </a:ln>
          </p:spPr>
        </p:pic>
        <p:sp>
          <p:nvSpPr>
            <p:cNvPr id="122" name="正方形/長方形 121">
              <a:extLst>
                <a:ext uri="{FF2B5EF4-FFF2-40B4-BE49-F238E27FC236}">
                  <a16:creationId xmlns:a16="http://schemas.microsoft.com/office/drawing/2014/main" id="{FDDF0FD1-9CC4-4A9E-9758-FA8634F58B12}"/>
                </a:ext>
              </a:extLst>
            </p:cNvPr>
            <p:cNvSpPr/>
            <p:nvPr/>
          </p:nvSpPr>
          <p:spPr>
            <a:xfrm>
              <a:off x="158681" y="8412306"/>
              <a:ext cx="2143779" cy="134505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3" name="テキスト ボックス 246">
              <a:extLst>
                <a:ext uri="{FF2B5EF4-FFF2-40B4-BE49-F238E27FC236}">
                  <a16:creationId xmlns:a16="http://schemas.microsoft.com/office/drawing/2014/main" id="{E76771C8-E4D8-4765-B4AD-2E637A7F5A1C}"/>
                </a:ext>
              </a:extLst>
            </p:cNvPr>
            <p:cNvSpPr txBox="1"/>
            <p:nvPr/>
          </p:nvSpPr>
          <p:spPr>
            <a:xfrm>
              <a:off x="815136" y="8925072"/>
              <a:ext cx="794071" cy="259493"/>
            </a:xfrm>
            <a:prstGeom prst="roundRect">
              <a:avLst/>
            </a:prstGeom>
            <a:solidFill>
              <a:schemeClr val="lt1">
                <a:alpha val="50000"/>
              </a:schemeClr>
            </a:solidFill>
            <a:ln w="9525" cmpd="sng">
              <a:solidFill>
                <a:schemeClr val="bg1">
                  <a:lumMod val="6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サンプル</a:t>
              </a:r>
            </a:p>
          </p:txBody>
        </p:sp>
      </p:grpSp>
      <p:grpSp>
        <p:nvGrpSpPr>
          <p:cNvPr id="2" name="グループ化 1">
            <a:extLst>
              <a:ext uri="{FF2B5EF4-FFF2-40B4-BE49-F238E27FC236}">
                <a16:creationId xmlns:a16="http://schemas.microsoft.com/office/drawing/2014/main" id="{E164392B-A4B0-4F88-B0CC-E7337017F132}"/>
              </a:ext>
            </a:extLst>
          </p:cNvPr>
          <p:cNvGrpSpPr/>
          <p:nvPr/>
        </p:nvGrpSpPr>
        <p:grpSpPr>
          <a:xfrm>
            <a:off x="1498415" y="2775356"/>
            <a:ext cx="2458734" cy="2713230"/>
            <a:chOff x="1498415" y="2832506"/>
            <a:chExt cx="2458734" cy="2713230"/>
          </a:xfrm>
        </p:grpSpPr>
        <p:pic>
          <p:nvPicPr>
            <p:cNvPr id="65" name="図 64">
              <a:extLst>
                <a:ext uri="{FF2B5EF4-FFF2-40B4-BE49-F238E27FC236}">
                  <a16:creationId xmlns:a16="http://schemas.microsoft.com/office/drawing/2014/main" id="{F258BEC8-FF13-40D9-93F5-2F2B81058D93}"/>
                </a:ext>
              </a:extLst>
            </p:cNvPr>
            <p:cNvPicPr>
              <a:picLocks noChangeAspect="1"/>
            </p:cNvPicPr>
            <p:nvPr/>
          </p:nvPicPr>
          <p:blipFill rotWithShape="1">
            <a:blip r:embed="rId5"/>
            <a:srcRect l="4815" t="51475" r="3558" b="24224"/>
            <a:stretch/>
          </p:blipFill>
          <p:spPr>
            <a:xfrm>
              <a:off x="1529678" y="4353430"/>
              <a:ext cx="2417848" cy="1143589"/>
            </a:xfrm>
            <a:prstGeom prst="rect">
              <a:avLst/>
            </a:prstGeom>
            <a:ln w="22225">
              <a:solidFill>
                <a:schemeClr val="tx1"/>
              </a:solidFill>
            </a:ln>
          </p:spPr>
        </p:pic>
        <p:pic>
          <p:nvPicPr>
            <p:cNvPr id="7" name="図 6">
              <a:extLst>
                <a:ext uri="{FF2B5EF4-FFF2-40B4-BE49-F238E27FC236}">
                  <a16:creationId xmlns:a16="http://schemas.microsoft.com/office/drawing/2014/main" id="{3AAC67F8-0A49-46E6-BD71-AEDF8C5433A3}"/>
                </a:ext>
              </a:extLst>
            </p:cNvPr>
            <p:cNvPicPr>
              <a:picLocks noChangeAspect="1"/>
            </p:cNvPicPr>
            <p:nvPr/>
          </p:nvPicPr>
          <p:blipFill rotWithShape="1">
            <a:blip r:embed="rId5"/>
            <a:srcRect l="4815" t="398" r="3558" b="69541"/>
            <a:stretch/>
          </p:blipFill>
          <p:spPr>
            <a:xfrm>
              <a:off x="1523290" y="2832506"/>
              <a:ext cx="2417848" cy="1414678"/>
            </a:xfrm>
            <a:prstGeom prst="rect">
              <a:avLst/>
            </a:prstGeom>
            <a:ln w="22225">
              <a:solidFill>
                <a:schemeClr val="tx1"/>
              </a:solidFill>
            </a:ln>
          </p:spPr>
        </p:pic>
        <p:sp>
          <p:nvSpPr>
            <p:cNvPr id="50" name="テキスト ボックス 1">
              <a:extLst>
                <a:ext uri="{FF2B5EF4-FFF2-40B4-BE49-F238E27FC236}">
                  <a16:creationId xmlns:a16="http://schemas.microsoft.com/office/drawing/2014/main" id="{145267D6-EE0E-400D-A6B4-90066CCCD1D0}"/>
                </a:ext>
              </a:extLst>
            </p:cNvPr>
            <p:cNvSpPr txBox="1"/>
            <p:nvPr/>
          </p:nvSpPr>
          <p:spPr>
            <a:xfrm>
              <a:off x="3362326" y="2942155"/>
              <a:ext cx="472306" cy="148761"/>
            </a:xfrm>
            <a:prstGeom prst="rect">
              <a:avLst/>
            </a:prstGeom>
            <a:solidFill>
              <a:schemeClr val="tx1">
                <a:lumMod val="50000"/>
                <a:lumOff val="50000"/>
                <a:alpha val="8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pic>
          <p:nvPicPr>
            <p:cNvPr id="52" name="図 51">
              <a:extLst>
                <a:ext uri="{FF2B5EF4-FFF2-40B4-BE49-F238E27FC236}">
                  <a16:creationId xmlns:a16="http://schemas.microsoft.com/office/drawing/2014/main" id="{5BD0FBE9-0699-4004-8259-300BD8DCBBAB}"/>
                </a:ext>
              </a:extLst>
            </p:cNvPr>
            <p:cNvPicPr>
              <a:picLocks noChangeAspect="1"/>
            </p:cNvPicPr>
            <p:nvPr/>
          </p:nvPicPr>
          <p:blipFill>
            <a:blip r:embed="rId6"/>
            <a:stretch>
              <a:fillRect/>
            </a:stretch>
          </p:blipFill>
          <p:spPr>
            <a:xfrm>
              <a:off x="2188290" y="4575644"/>
              <a:ext cx="804742" cy="219475"/>
            </a:xfrm>
            <a:prstGeom prst="rect">
              <a:avLst/>
            </a:prstGeom>
          </p:spPr>
        </p:pic>
        <p:pic>
          <p:nvPicPr>
            <p:cNvPr id="54" name="図 53">
              <a:extLst>
                <a:ext uri="{FF2B5EF4-FFF2-40B4-BE49-F238E27FC236}">
                  <a16:creationId xmlns:a16="http://schemas.microsoft.com/office/drawing/2014/main" id="{5C044E67-8BF2-4873-8CA5-E17FA2DC2374}"/>
                </a:ext>
              </a:extLst>
            </p:cNvPr>
            <p:cNvPicPr>
              <a:picLocks noChangeAspect="1"/>
            </p:cNvPicPr>
            <p:nvPr/>
          </p:nvPicPr>
          <p:blipFill>
            <a:blip r:embed="rId6"/>
            <a:stretch>
              <a:fillRect/>
            </a:stretch>
          </p:blipFill>
          <p:spPr>
            <a:xfrm>
              <a:off x="2262372" y="5112512"/>
              <a:ext cx="804742" cy="219475"/>
            </a:xfrm>
            <a:prstGeom prst="rect">
              <a:avLst/>
            </a:prstGeom>
          </p:spPr>
        </p:pic>
        <p:sp>
          <p:nvSpPr>
            <p:cNvPr id="56" name="正方形/長方形 55">
              <a:extLst>
                <a:ext uri="{FF2B5EF4-FFF2-40B4-BE49-F238E27FC236}">
                  <a16:creationId xmlns:a16="http://schemas.microsoft.com/office/drawing/2014/main" id="{00CEBD84-52B5-4945-A738-3A711070CB0C}"/>
                </a:ext>
              </a:extLst>
            </p:cNvPr>
            <p:cNvSpPr/>
            <p:nvPr/>
          </p:nvSpPr>
          <p:spPr>
            <a:xfrm>
              <a:off x="1498415" y="5428492"/>
              <a:ext cx="2435403" cy="117244"/>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220754F8-9223-41D0-8C85-C0307CAA8DE5}"/>
                </a:ext>
              </a:extLst>
            </p:cNvPr>
            <p:cNvSpPr/>
            <p:nvPr/>
          </p:nvSpPr>
          <p:spPr>
            <a:xfrm>
              <a:off x="1507940" y="4209940"/>
              <a:ext cx="2449209" cy="150873"/>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テキスト ボックス 16"/>
          <p:cNvSpPr txBox="1"/>
          <p:nvPr/>
        </p:nvSpPr>
        <p:spPr>
          <a:xfrm>
            <a:off x="4175857" y="552446"/>
            <a:ext cx="2682143" cy="8925520"/>
          </a:xfrm>
          <a:prstGeom prst="rect">
            <a:avLst/>
          </a:prstGeom>
          <a:noFill/>
        </p:spPr>
        <p:txBody>
          <a:bodyPr wrap="square" rtlCol="0">
            <a:spAutoFit/>
          </a:bodyPr>
          <a:lstStyle/>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職人トップ画面を開き１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メニューキーを押し、職人トップ画面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左袖にメニューを表示させる。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請求書発行ボタンを押し、</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請求書発行画面が立上げる。</a:t>
            </a: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請求書発行画面の対象年月に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参照したい西暦と月を入力し、</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検索ボタンを押す。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対象年月に記載した西暦年月の請求金額合計を表示。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従業員の複数登録があり、物件毎に物件対応した場合は、従業員毎の請求金額を掲載。</a:t>
            </a: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対応した物件名と物件内容・物件毎の請求金額を表示。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a:cxnSpLocks/>
          </p:cNvCxnSpPr>
          <p:nvPr/>
        </p:nvCxnSpPr>
        <p:spPr>
          <a:xfrm>
            <a:off x="4142707" y="642756"/>
            <a:ext cx="0" cy="9187044"/>
          </a:xfrm>
          <a:prstGeom prst="line">
            <a:avLst/>
          </a:prstGeom>
          <a:ln w="25400">
            <a:solidFill>
              <a:srgbClr val="FF9900"/>
            </a:solidFill>
            <a:prstDash val="sysDot"/>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40068" y="78983"/>
            <a:ext cx="5829729" cy="369332"/>
          </a:xfrm>
          <a:prstGeom prst="rect">
            <a:avLst/>
          </a:prstGeom>
          <a:noFill/>
        </p:spPr>
        <p:txBody>
          <a:bodyPr wrap="square" rtlCol="0">
            <a:spAutoFit/>
          </a:bodyPr>
          <a:lstStyle/>
          <a:p>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．請求の確認と請求書発行</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a:extLst>
              <a:ext uri="{FF2B5EF4-FFF2-40B4-BE49-F238E27FC236}">
                <a16:creationId xmlns:a16="http://schemas.microsoft.com/office/drawing/2014/main" id="{DDAC6BE2-22E0-49B2-86A9-3AE745BD68C2}"/>
              </a:ext>
            </a:extLst>
          </p:cNvPr>
          <p:cNvSpPr/>
          <p:nvPr/>
        </p:nvSpPr>
        <p:spPr>
          <a:xfrm>
            <a:off x="41449" y="774696"/>
            <a:ext cx="3896552" cy="646331"/>
          </a:xfrm>
          <a:prstGeom prst="rect">
            <a:avLst/>
          </a:prstGeom>
        </p:spPr>
        <p:txBody>
          <a:bodyPr wrap="square">
            <a:spAutoFit/>
          </a:bodyPr>
          <a:lstStyle/>
          <a:p>
            <a:r>
              <a:rPr lang="en-US" altLang="ja-JP" u="sng" dirty="0">
                <a:hlinkClick r:id="rId7"/>
              </a:rPr>
              <a:t>https://crama.lixil.co.jp/member/login/form</a:t>
            </a:r>
            <a:endParaRPr lang="ja-JP" altLang="ja-JP" dirty="0"/>
          </a:p>
        </p:txBody>
      </p:sp>
      <p:sp>
        <p:nvSpPr>
          <p:cNvPr id="48" name="下矢印 65">
            <a:extLst>
              <a:ext uri="{FF2B5EF4-FFF2-40B4-BE49-F238E27FC236}">
                <a16:creationId xmlns:a16="http://schemas.microsoft.com/office/drawing/2014/main" id="{49696945-48D3-461E-8515-C88397213954}"/>
              </a:ext>
            </a:extLst>
          </p:cNvPr>
          <p:cNvSpPr/>
          <p:nvPr/>
        </p:nvSpPr>
        <p:spPr>
          <a:xfrm rot="10800000">
            <a:off x="642470" y="2807983"/>
            <a:ext cx="339422" cy="30198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1" name="矢印: 折線 50">
            <a:extLst>
              <a:ext uri="{FF2B5EF4-FFF2-40B4-BE49-F238E27FC236}">
                <a16:creationId xmlns:a16="http://schemas.microsoft.com/office/drawing/2014/main" id="{ABACE4DF-D44C-40A7-BEB9-D2EFADB37AD8}"/>
              </a:ext>
            </a:extLst>
          </p:cNvPr>
          <p:cNvSpPr/>
          <p:nvPr/>
        </p:nvSpPr>
        <p:spPr>
          <a:xfrm rot="5400000">
            <a:off x="2127540" y="2366854"/>
            <a:ext cx="585811" cy="41075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0" name="正方形/長方形 109">
            <a:extLst>
              <a:ext uri="{FF2B5EF4-FFF2-40B4-BE49-F238E27FC236}">
                <a16:creationId xmlns:a16="http://schemas.microsoft.com/office/drawing/2014/main" id="{6ADD1403-2F6A-4DAB-8A9A-DF12095AD9F1}"/>
              </a:ext>
            </a:extLst>
          </p:cNvPr>
          <p:cNvSpPr/>
          <p:nvPr/>
        </p:nvSpPr>
        <p:spPr>
          <a:xfrm>
            <a:off x="4094733" y="476556"/>
            <a:ext cx="2396125" cy="274009"/>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a:extLst>
              <a:ext uri="{FF2B5EF4-FFF2-40B4-BE49-F238E27FC236}">
                <a16:creationId xmlns:a16="http://schemas.microsoft.com/office/drawing/2014/main" id="{71374A39-0B7B-4142-AAF6-882DA633F6F0}"/>
              </a:ext>
            </a:extLst>
          </p:cNvPr>
          <p:cNvSpPr txBox="1"/>
          <p:nvPr/>
        </p:nvSpPr>
        <p:spPr>
          <a:xfrm>
            <a:off x="4042774" y="466133"/>
            <a:ext cx="2510417" cy="307777"/>
          </a:xfrm>
          <a:prstGeom prst="rect">
            <a:avLst/>
          </a:prstGeom>
          <a:noFill/>
        </p:spPr>
        <p:txBody>
          <a:bodyPr wrap="square" rtlCol="0">
            <a:spAutoFit/>
          </a:bodyPr>
          <a:lstStyle/>
          <a:p>
            <a:pPr algn="ctr"/>
            <a:r>
              <a:rPr kumimoji="1"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CRAMA</a:t>
            </a: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マイページへアクセス</a:t>
            </a:r>
          </a:p>
        </p:txBody>
      </p:sp>
      <p:sp>
        <p:nvSpPr>
          <p:cNvPr id="49" name="正方形/長方形 48">
            <a:extLst>
              <a:ext uri="{FF2B5EF4-FFF2-40B4-BE49-F238E27FC236}">
                <a16:creationId xmlns:a16="http://schemas.microsoft.com/office/drawing/2014/main" id="{BD837355-7B4E-4070-9EDB-10393D573FEC}"/>
              </a:ext>
            </a:extLst>
          </p:cNvPr>
          <p:cNvSpPr/>
          <p:nvPr/>
        </p:nvSpPr>
        <p:spPr>
          <a:xfrm>
            <a:off x="-2" y="509365"/>
            <a:ext cx="4042777" cy="276742"/>
          </a:xfrm>
          <a:prstGeom prst="rect">
            <a:avLst/>
          </a:prstGeom>
        </p:spPr>
        <p:txBody>
          <a:bodyPr wrap="square">
            <a:spAutoFit/>
          </a:bodyPr>
          <a:lstStyle/>
          <a:p>
            <a:pPr>
              <a:lnSpc>
                <a:spcPts val="16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請求金額と過去対応物件の確認</a:t>
            </a:r>
          </a:p>
        </p:txBody>
      </p:sp>
      <p:sp>
        <p:nvSpPr>
          <p:cNvPr id="57" name="正方形/長方形 56">
            <a:extLst>
              <a:ext uri="{FF2B5EF4-FFF2-40B4-BE49-F238E27FC236}">
                <a16:creationId xmlns:a16="http://schemas.microsoft.com/office/drawing/2014/main" id="{74881019-45F8-4D46-BBC1-2EA282DC949C}"/>
              </a:ext>
            </a:extLst>
          </p:cNvPr>
          <p:cNvSpPr/>
          <p:nvPr/>
        </p:nvSpPr>
        <p:spPr>
          <a:xfrm>
            <a:off x="1911446" y="2796460"/>
            <a:ext cx="410755" cy="3135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8" name="正方形/長方形 57">
            <a:extLst>
              <a:ext uri="{FF2B5EF4-FFF2-40B4-BE49-F238E27FC236}">
                <a16:creationId xmlns:a16="http://schemas.microsoft.com/office/drawing/2014/main" id="{5F0C8540-5999-4C84-AEA1-DCC4750E0489}"/>
              </a:ext>
            </a:extLst>
          </p:cNvPr>
          <p:cNvSpPr/>
          <p:nvPr/>
        </p:nvSpPr>
        <p:spPr>
          <a:xfrm>
            <a:off x="1409700" y="4248992"/>
            <a:ext cx="604192" cy="481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2" name="吹き出し: 線 61">
            <a:extLst>
              <a:ext uri="{FF2B5EF4-FFF2-40B4-BE49-F238E27FC236}">
                <a16:creationId xmlns:a16="http://schemas.microsoft.com/office/drawing/2014/main" id="{B78F71E2-BE84-4479-A1E6-D9499CB48D5C}"/>
              </a:ext>
            </a:extLst>
          </p:cNvPr>
          <p:cNvSpPr/>
          <p:nvPr/>
        </p:nvSpPr>
        <p:spPr>
          <a:xfrm flipH="1">
            <a:off x="720130" y="3475537"/>
            <a:ext cx="413345" cy="276742"/>
          </a:xfrm>
          <a:prstGeom prst="borderCallout1">
            <a:avLst>
              <a:gd name="adj1" fmla="val 18750"/>
              <a:gd name="adj2" fmla="val -8333"/>
              <a:gd name="adj3" fmla="val -193381"/>
              <a:gd name="adj4" fmla="val -16815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１</a:t>
            </a:r>
            <a:endParaRPr kumimoji="1" lang="en-US" altLang="ja-JP" sz="1400" b="1" dirty="0">
              <a:solidFill>
                <a:srgbClr val="FF0000"/>
              </a:solidFill>
            </a:endParaRPr>
          </a:p>
        </p:txBody>
      </p:sp>
      <p:sp>
        <p:nvSpPr>
          <p:cNvPr id="63" name="吹き出し: 線 62">
            <a:extLst>
              <a:ext uri="{FF2B5EF4-FFF2-40B4-BE49-F238E27FC236}">
                <a16:creationId xmlns:a16="http://schemas.microsoft.com/office/drawing/2014/main" id="{F50641EB-E9CE-4495-918B-62DA428BDDEA}"/>
              </a:ext>
            </a:extLst>
          </p:cNvPr>
          <p:cNvSpPr/>
          <p:nvPr/>
        </p:nvSpPr>
        <p:spPr>
          <a:xfrm flipH="1">
            <a:off x="738786" y="4269989"/>
            <a:ext cx="413345" cy="276742"/>
          </a:xfrm>
          <a:prstGeom prst="borderCallout1">
            <a:avLst>
              <a:gd name="adj1" fmla="val 18750"/>
              <a:gd name="adj2" fmla="val -8333"/>
              <a:gd name="adj3" fmla="val 81964"/>
              <a:gd name="adj4" fmla="val -4601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２</a:t>
            </a:r>
            <a:endParaRPr kumimoji="1" lang="en-US" altLang="ja-JP" sz="1400" b="1" dirty="0">
              <a:solidFill>
                <a:srgbClr val="FF0000"/>
              </a:solidFill>
            </a:endParaRPr>
          </a:p>
        </p:txBody>
      </p:sp>
      <p:sp>
        <p:nvSpPr>
          <p:cNvPr id="100" name="正方形/長方形 99">
            <a:extLst>
              <a:ext uri="{FF2B5EF4-FFF2-40B4-BE49-F238E27FC236}">
                <a16:creationId xmlns:a16="http://schemas.microsoft.com/office/drawing/2014/main" id="{F54D2530-C733-4C6C-BFE0-CC7408175F12}"/>
              </a:ext>
            </a:extLst>
          </p:cNvPr>
          <p:cNvSpPr/>
          <p:nvPr/>
        </p:nvSpPr>
        <p:spPr>
          <a:xfrm>
            <a:off x="843607" y="7125647"/>
            <a:ext cx="804217" cy="32087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2" name="下矢印 65">
            <a:extLst>
              <a:ext uri="{FF2B5EF4-FFF2-40B4-BE49-F238E27FC236}">
                <a16:creationId xmlns:a16="http://schemas.microsoft.com/office/drawing/2014/main" id="{22DFED88-F51B-45D9-8A03-1B044A405220}"/>
              </a:ext>
            </a:extLst>
          </p:cNvPr>
          <p:cNvSpPr/>
          <p:nvPr/>
        </p:nvSpPr>
        <p:spPr>
          <a:xfrm rot="5400000">
            <a:off x="1670754" y="7122685"/>
            <a:ext cx="339422" cy="33230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5" name="正方形/長方形 114">
            <a:extLst>
              <a:ext uri="{FF2B5EF4-FFF2-40B4-BE49-F238E27FC236}">
                <a16:creationId xmlns:a16="http://schemas.microsoft.com/office/drawing/2014/main" id="{B99F879B-39C3-44BC-BC4B-D02C5CF57B42}"/>
              </a:ext>
            </a:extLst>
          </p:cNvPr>
          <p:cNvSpPr/>
          <p:nvPr/>
        </p:nvSpPr>
        <p:spPr>
          <a:xfrm>
            <a:off x="787969" y="7875162"/>
            <a:ext cx="1486606" cy="17579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6" name="正方形/長方形 115">
            <a:extLst>
              <a:ext uri="{FF2B5EF4-FFF2-40B4-BE49-F238E27FC236}">
                <a16:creationId xmlns:a16="http://schemas.microsoft.com/office/drawing/2014/main" id="{11AE5015-2829-4CCF-84BC-D8F44B6CA575}"/>
              </a:ext>
            </a:extLst>
          </p:cNvPr>
          <p:cNvSpPr/>
          <p:nvPr/>
        </p:nvSpPr>
        <p:spPr>
          <a:xfrm>
            <a:off x="209121" y="6388791"/>
            <a:ext cx="2143779" cy="65460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7" name="吹き出し: 線 116">
            <a:extLst>
              <a:ext uri="{FF2B5EF4-FFF2-40B4-BE49-F238E27FC236}">
                <a16:creationId xmlns:a16="http://schemas.microsoft.com/office/drawing/2014/main" id="{219129E9-AF07-4C6A-8A4B-2B0E65669D5B}"/>
              </a:ext>
            </a:extLst>
          </p:cNvPr>
          <p:cNvSpPr/>
          <p:nvPr/>
        </p:nvSpPr>
        <p:spPr>
          <a:xfrm>
            <a:off x="2690058" y="5651267"/>
            <a:ext cx="408273" cy="275116"/>
          </a:xfrm>
          <a:prstGeom prst="borderCallout1">
            <a:avLst>
              <a:gd name="adj1" fmla="val 18750"/>
              <a:gd name="adj2" fmla="val -8333"/>
              <a:gd name="adj3" fmla="val 106140"/>
              <a:gd name="adj4" fmla="val -7923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0000"/>
                </a:solidFill>
              </a:rPr>
              <a:t>３</a:t>
            </a:r>
            <a:endParaRPr kumimoji="1" lang="ja-JP" altLang="en-US" sz="1400" b="1" dirty="0">
              <a:solidFill>
                <a:srgbClr val="FF0000"/>
              </a:solidFill>
            </a:endParaRPr>
          </a:p>
        </p:txBody>
      </p:sp>
      <p:sp>
        <p:nvSpPr>
          <p:cNvPr id="119" name="テキスト ボックス 73">
            <a:extLst>
              <a:ext uri="{FF2B5EF4-FFF2-40B4-BE49-F238E27FC236}">
                <a16:creationId xmlns:a16="http://schemas.microsoft.com/office/drawing/2014/main" id="{6E7E12C0-34DA-4881-BC05-BF9ED1A4F649}"/>
              </a:ext>
            </a:extLst>
          </p:cNvPr>
          <p:cNvSpPr txBox="1"/>
          <p:nvPr/>
        </p:nvSpPr>
        <p:spPr>
          <a:xfrm>
            <a:off x="2538458" y="6081867"/>
            <a:ext cx="1386649" cy="550106"/>
          </a:xfrm>
          <a:prstGeom prst="wedgeRoundRectCallout">
            <a:avLst>
              <a:gd name="adj1" fmla="val -66716"/>
              <a:gd name="adj2" fmla="val 42776"/>
              <a:gd name="adj3" fmla="val 16667"/>
            </a:avLst>
          </a:prstGeom>
          <a:solidFill>
            <a:schemeClr val="lt1"/>
          </a:solidFill>
          <a:ln w="25400"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確認したい年 と 月を入力</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正方形/長方形 119">
            <a:extLst>
              <a:ext uri="{FF2B5EF4-FFF2-40B4-BE49-F238E27FC236}">
                <a16:creationId xmlns:a16="http://schemas.microsoft.com/office/drawing/2014/main" id="{746DE573-1184-4454-B352-29AB3BFF6C69}"/>
              </a:ext>
            </a:extLst>
          </p:cNvPr>
          <p:cNvSpPr/>
          <p:nvPr/>
        </p:nvSpPr>
        <p:spPr>
          <a:xfrm>
            <a:off x="161217" y="8143734"/>
            <a:ext cx="2143779" cy="17579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4" name="吹き出し: 線 123">
            <a:extLst>
              <a:ext uri="{FF2B5EF4-FFF2-40B4-BE49-F238E27FC236}">
                <a16:creationId xmlns:a16="http://schemas.microsoft.com/office/drawing/2014/main" id="{D7A5D26F-6A30-4619-982B-E4BC35112929}"/>
              </a:ext>
            </a:extLst>
          </p:cNvPr>
          <p:cNvSpPr/>
          <p:nvPr/>
        </p:nvSpPr>
        <p:spPr>
          <a:xfrm>
            <a:off x="2684920" y="7465001"/>
            <a:ext cx="408273" cy="275116"/>
          </a:xfrm>
          <a:prstGeom prst="borderCallout1">
            <a:avLst>
              <a:gd name="adj1" fmla="val 18750"/>
              <a:gd name="adj2" fmla="val -8333"/>
              <a:gd name="adj3" fmla="val 137300"/>
              <a:gd name="adj4" fmla="val -10722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４</a:t>
            </a:r>
          </a:p>
        </p:txBody>
      </p:sp>
      <p:sp>
        <p:nvSpPr>
          <p:cNvPr id="125" name="吹き出し: 線 124">
            <a:extLst>
              <a:ext uri="{FF2B5EF4-FFF2-40B4-BE49-F238E27FC236}">
                <a16:creationId xmlns:a16="http://schemas.microsoft.com/office/drawing/2014/main" id="{1DBB1361-06D9-4027-8BEC-A39F740163A4}"/>
              </a:ext>
            </a:extLst>
          </p:cNvPr>
          <p:cNvSpPr/>
          <p:nvPr/>
        </p:nvSpPr>
        <p:spPr>
          <a:xfrm>
            <a:off x="2684920" y="7827963"/>
            <a:ext cx="408273" cy="275116"/>
          </a:xfrm>
          <a:prstGeom prst="borderCallout1">
            <a:avLst>
              <a:gd name="adj1" fmla="val 18750"/>
              <a:gd name="adj2" fmla="val -8333"/>
              <a:gd name="adj3" fmla="val 137300"/>
              <a:gd name="adj4" fmla="val -10722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0000"/>
                </a:solidFill>
              </a:rPr>
              <a:t>５</a:t>
            </a:r>
            <a:endParaRPr kumimoji="1" lang="ja-JP" altLang="en-US" sz="1400" b="1" dirty="0">
              <a:solidFill>
                <a:srgbClr val="FF0000"/>
              </a:solidFill>
            </a:endParaRPr>
          </a:p>
        </p:txBody>
      </p:sp>
      <p:sp>
        <p:nvSpPr>
          <p:cNvPr id="121" name="正方形/長方形 120">
            <a:extLst>
              <a:ext uri="{FF2B5EF4-FFF2-40B4-BE49-F238E27FC236}">
                <a16:creationId xmlns:a16="http://schemas.microsoft.com/office/drawing/2014/main" id="{6C41F2CC-C7E0-44F9-A8AE-5F9E8080FBD6}"/>
              </a:ext>
            </a:extLst>
          </p:cNvPr>
          <p:cNvSpPr/>
          <p:nvPr/>
        </p:nvSpPr>
        <p:spPr>
          <a:xfrm>
            <a:off x="55291" y="9689739"/>
            <a:ext cx="2435403" cy="117244"/>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吹き出し: 線 125">
            <a:extLst>
              <a:ext uri="{FF2B5EF4-FFF2-40B4-BE49-F238E27FC236}">
                <a16:creationId xmlns:a16="http://schemas.microsoft.com/office/drawing/2014/main" id="{9B47DE2C-EEF8-404B-9EC0-0E46FF29A540}"/>
              </a:ext>
            </a:extLst>
          </p:cNvPr>
          <p:cNvSpPr/>
          <p:nvPr/>
        </p:nvSpPr>
        <p:spPr>
          <a:xfrm>
            <a:off x="2703970" y="8275638"/>
            <a:ext cx="408273" cy="275116"/>
          </a:xfrm>
          <a:prstGeom prst="borderCallout1">
            <a:avLst>
              <a:gd name="adj1" fmla="val 18750"/>
              <a:gd name="adj2" fmla="val -8333"/>
              <a:gd name="adj3" fmla="val 137300"/>
              <a:gd name="adj4" fmla="val -10722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0000"/>
                </a:solidFill>
              </a:rPr>
              <a:t>６</a:t>
            </a:r>
            <a:endParaRPr kumimoji="1" lang="ja-JP" altLang="en-US" sz="1400" b="1" dirty="0">
              <a:solidFill>
                <a:srgbClr val="FF0000"/>
              </a:solidFill>
            </a:endParaRPr>
          </a:p>
        </p:txBody>
      </p:sp>
      <p:sp>
        <p:nvSpPr>
          <p:cNvPr id="127" name="矢印: 折線 126">
            <a:extLst>
              <a:ext uri="{FF2B5EF4-FFF2-40B4-BE49-F238E27FC236}">
                <a16:creationId xmlns:a16="http://schemas.microsoft.com/office/drawing/2014/main" id="{45F7594A-9D95-4D28-A232-6B70C56C4889}"/>
              </a:ext>
            </a:extLst>
          </p:cNvPr>
          <p:cNvSpPr/>
          <p:nvPr/>
        </p:nvSpPr>
        <p:spPr>
          <a:xfrm rot="5400000" flipV="1">
            <a:off x="856733" y="5034113"/>
            <a:ext cx="564431" cy="590679"/>
          </a:xfrm>
          <a:prstGeom prst="bentArrow">
            <a:avLst>
              <a:gd name="adj1" fmla="val 22226"/>
              <a:gd name="adj2" fmla="val 25014"/>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05367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グループ化 101">
            <a:extLst>
              <a:ext uri="{FF2B5EF4-FFF2-40B4-BE49-F238E27FC236}">
                <a16:creationId xmlns:a16="http://schemas.microsoft.com/office/drawing/2014/main" id="{EFC9A60D-71B0-4782-B7B2-DBAC4A9CC0FC}"/>
              </a:ext>
            </a:extLst>
          </p:cNvPr>
          <p:cNvGrpSpPr/>
          <p:nvPr/>
        </p:nvGrpSpPr>
        <p:grpSpPr>
          <a:xfrm>
            <a:off x="1845921" y="2667466"/>
            <a:ext cx="2154980" cy="5309106"/>
            <a:chOff x="1845921" y="2667466"/>
            <a:chExt cx="2154980" cy="5309106"/>
          </a:xfrm>
        </p:grpSpPr>
        <p:pic>
          <p:nvPicPr>
            <p:cNvPr id="13" name="図 12">
              <a:extLst>
                <a:ext uri="{FF2B5EF4-FFF2-40B4-BE49-F238E27FC236}">
                  <a16:creationId xmlns:a16="http://schemas.microsoft.com/office/drawing/2014/main" id="{76345AAF-5499-4A84-AA42-E7C0E45FD628}"/>
                </a:ext>
              </a:extLst>
            </p:cNvPr>
            <p:cNvPicPr>
              <a:picLocks noChangeAspect="1"/>
            </p:cNvPicPr>
            <p:nvPr/>
          </p:nvPicPr>
          <p:blipFill rotWithShape="1">
            <a:blip r:embed="rId3"/>
            <a:srcRect t="979" b="87584"/>
            <a:stretch/>
          </p:blipFill>
          <p:spPr>
            <a:xfrm>
              <a:off x="1896823" y="2667466"/>
              <a:ext cx="2071818" cy="3194777"/>
            </a:xfrm>
            <a:prstGeom prst="rect">
              <a:avLst/>
            </a:prstGeom>
            <a:ln w="19050">
              <a:solidFill>
                <a:schemeClr val="tx1"/>
              </a:solidFill>
            </a:ln>
          </p:spPr>
        </p:pic>
        <p:pic>
          <p:nvPicPr>
            <p:cNvPr id="14" name="図 13">
              <a:extLst>
                <a:ext uri="{FF2B5EF4-FFF2-40B4-BE49-F238E27FC236}">
                  <a16:creationId xmlns:a16="http://schemas.microsoft.com/office/drawing/2014/main" id="{2547937B-0688-49FE-9F2A-7952794656EF}"/>
                </a:ext>
              </a:extLst>
            </p:cNvPr>
            <p:cNvPicPr>
              <a:picLocks noChangeAspect="1"/>
            </p:cNvPicPr>
            <p:nvPr/>
          </p:nvPicPr>
          <p:blipFill rotWithShape="1">
            <a:blip r:embed="rId4"/>
            <a:srcRect t="-1" b="41645"/>
            <a:stretch/>
          </p:blipFill>
          <p:spPr>
            <a:xfrm>
              <a:off x="1894300" y="5938363"/>
              <a:ext cx="2079255" cy="2038209"/>
            </a:xfrm>
            <a:prstGeom prst="rect">
              <a:avLst/>
            </a:prstGeom>
            <a:ln w="19050">
              <a:solidFill>
                <a:schemeClr val="tx1"/>
              </a:solidFill>
            </a:ln>
          </p:spPr>
        </p:pic>
        <p:sp>
          <p:nvSpPr>
            <p:cNvPr id="31" name="テキスト ボックス 264">
              <a:extLst>
                <a:ext uri="{FF2B5EF4-FFF2-40B4-BE49-F238E27FC236}">
                  <a16:creationId xmlns:a16="http://schemas.microsoft.com/office/drawing/2014/main" id="{B9777D11-79B3-48D6-8789-843E8006358B}"/>
                </a:ext>
              </a:extLst>
            </p:cNvPr>
            <p:cNvSpPr txBox="1"/>
            <p:nvPr/>
          </p:nvSpPr>
          <p:spPr>
            <a:xfrm>
              <a:off x="2641149" y="6905696"/>
              <a:ext cx="527442" cy="490538"/>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kumimoji="1" lang="en-US" altLang="ja-JP" sz="900" dirty="0">
                  <a:solidFill>
                    <a:schemeClr val="bg1">
                      <a:lumMod val="50000"/>
                    </a:schemeClr>
                  </a:solidFill>
                </a:rPr>
                <a:t>20,000</a:t>
              </a:r>
            </a:p>
            <a:p>
              <a:pPr algn="r"/>
              <a:endParaRPr kumimoji="1" lang="en-US" altLang="ja-JP" sz="100" dirty="0">
                <a:solidFill>
                  <a:schemeClr val="bg1">
                    <a:lumMod val="50000"/>
                  </a:schemeClr>
                </a:solidFill>
              </a:endParaRPr>
            </a:p>
            <a:p>
              <a:pPr algn="r"/>
              <a:r>
                <a:rPr kumimoji="1" lang="en-US" altLang="ja-JP" sz="900" dirty="0">
                  <a:solidFill>
                    <a:schemeClr val="bg1">
                      <a:lumMod val="50000"/>
                    </a:schemeClr>
                  </a:solidFill>
                </a:rPr>
                <a:t>2,000</a:t>
              </a:r>
            </a:p>
            <a:p>
              <a:pPr algn="r"/>
              <a:endParaRPr kumimoji="1" lang="en-US" altLang="ja-JP" sz="100" dirty="0">
                <a:solidFill>
                  <a:schemeClr val="bg1">
                    <a:lumMod val="50000"/>
                  </a:schemeClr>
                </a:solidFill>
              </a:endParaRPr>
            </a:p>
            <a:p>
              <a:pPr algn="r"/>
              <a:r>
                <a:rPr lang="en-US" altLang="ja-JP" sz="900" dirty="0">
                  <a:solidFill>
                    <a:schemeClr val="bg1">
                      <a:lumMod val="50000"/>
                    </a:schemeClr>
                  </a:solidFill>
                </a:rPr>
                <a:t>22,000</a:t>
              </a:r>
              <a:endParaRPr kumimoji="1" lang="ja-JP" altLang="en-US" sz="900" dirty="0">
                <a:solidFill>
                  <a:schemeClr val="bg1">
                    <a:lumMod val="50000"/>
                  </a:schemeClr>
                </a:solidFill>
              </a:endParaRPr>
            </a:p>
          </p:txBody>
        </p:sp>
        <p:sp>
          <p:nvSpPr>
            <p:cNvPr id="86" name="テキスト ボックス 264">
              <a:extLst>
                <a:ext uri="{FF2B5EF4-FFF2-40B4-BE49-F238E27FC236}">
                  <a16:creationId xmlns:a16="http://schemas.microsoft.com/office/drawing/2014/main" id="{8AC4BBA4-2682-4F47-BAD0-C48CDAA1848C}"/>
                </a:ext>
              </a:extLst>
            </p:cNvPr>
            <p:cNvSpPr txBox="1"/>
            <p:nvPr/>
          </p:nvSpPr>
          <p:spPr>
            <a:xfrm>
              <a:off x="2959100" y="5059838"/>
              <a:ext cx="422917" cy="147566"/>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altLang="ja-JP" sz="600" b="1" dirty="0">
                  <a:solidFill>
                    <a:schemeClr val="bg1">
                      <a:lumMod val="50000"/>
                    </a:schemeClr>
                  </a:solidFill>
                </a:rPr>
                <a:t>20,000</a:t>
              </a:r>
              <a:endParaRPr kumimoji="1" lang="ja-JP" altLang="en-US" sz="600" b="1" dirty="0">
                <a:solidFill>
                  <a:schemeClr val="bg1">
                    <a:lumMod val="50000"/>
                  </a:schemeClr>
                </a:solidFill>
              </a:endParaRPr>
            </a:p>
          </p:txBody>
        </p:sp>
        <p:sp>
          <p:nvSpPr>
            <p:cNvPr id="103" name="正方形/長方形 102">
              <a:extLst>
                <a:ext uri="{FF2B5EF4-FFF2-40B4-BE49-F238E27FC236}">
                  <a16:creationId xmlns:a16="http://schemas.microsoft.com/office/drawing/2014/main" id="{0D7B0E3C-BA9C-43FD-9B65-E1DDBC7FD4C3}"/>
                </a:ext>
              </a:extLst>
            </p:cNvPr>
            <p:cNvSpPr/>
            <p:nvPr/>
          </p:nvSpPr>
          <p:spPr>
            <a:xfrm>
              <a:off x="2021386" y="5176862"/>
              <a:ext cx="1828073" cy="7002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1" name="正方形/長方形 50">
              <a:extLst>
                <a:ext uri="{FF2B5EF4-FFF2-40B4-BE49-F238E27FC236}">
                  <a16:creationId xmlns:a16="http://schemas.microsoft.com/office/drawing/2014/main" id="{49A19F23-CFD4-46E2-BCB2-BAFA7C41D356}"/>
                </a:ext>
              </a:extLst>
            </p:cNvPr>
            <p:cNvSpPr/>
            <p:nvPr/>
          </p:nvSpPr>
          <p:spPr>
            <a:xfrm>
              <a:off x="1845921" y="5830553"/>
              <a:ext cx="2154980" cy="106861"/>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246">
              <a:extLst>
                <a:ext uri="{FF2B5EF4-FFF2-40B4-BE49-F238E27FC236}">
                  <a16:creationId xmlns:a16="http://schemas.microsoft.com/office/drawing/2014/main" id="{C8339DE6-F9FF-445F-A35A-2904C31990DC}"/>
                </a:ext>
              </a:extLst>
            </p:cNvPr>
            <p:cNvSpPr txBox="1"/>
            <p:nvPr/>
          </p:nvSpPr>
          <p:spPr>
            <a:xfrm>
              <a:off x="2556045" y="5617665"/>
              <a:ext cx="794071" cy="259493"/>
            </a:xfrm>
            <a:prstGeom prst="roundRect">
              <a:avLst/>
            </a:prstGeom>
            <a:solidFill>
              <a:schemeClr val="lt1">
                <a:alpha val="50000"/>
              </a:schemeClr>
            </a:solidFill>
            <a:ln w="9525" cmpd="sng">
              <a:solidFill>
                <a:schemeClr val="bg1">
                  <a:lumMod val="6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サンプル</a:t>
              </a:r>
            </a:p>
          </p:txBody>
        </p:sp>
        <p:sp>
          <p:nvSpPr>
            <p:cNvPr id="78" name="テキスト ボックス 264">
              <a:extLst>
                <a:ext uri="{FF2B5EF4-FFF2-40B4-BE49-F238E27FC236}">
                  <a16:creationId xmlns:a16="http://schemas.microsoft.com/office/drawing/2014/main" id="{93279A94-3E7C-4F9C-94AC-ABBE7C4526FF}"/>
                </a:ext>
              </a:extLst>
            </p:cNvPr>
            <p:cNvSpPr txBox="1"/>
            <p:nvPr/>
          </p:nvSpPr>
          <p:spPr>
            <a:xfrm>
              <a:off x="3095625" y="4787675"/>
              <a:ext cx="700086" cy="197137"/>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altLang="ja-JP" sz="600" b="1" dirty="0">
                  <a:solidFill>
                    <a:schemeClr val="bg1">
                      <a:lumMod val="50000"/>
                    </a:schemeClr>
                  </a:solidFill>
                </a:rPr>
                <a:t>:</a:t>
              </a:r>
              <a:r>
                <a:rPr lang="ja-JP" altLang="en-US" sz="600" b="1" dirty="0">
                  <a:solidFill>
                    <a:schemeClr val="bg1">
                      <a:lumMod val="50000"/>
                    </a:schemeClr>
                  </a:solidFill>
                </a:rPr>
                <a:t>（税抜）</a:t>
              </a:r>
              <a:r>
                <a:rPr lang="en-US" altLang="ja-JP" sz="600" b="1" dirty="0">
                  <a:solidFill>
                    <a:schemeClr val="bg1">
                      <a:lumMod val="50000"/>
                    </a:schemeClr>
                  </a:solidFill>
                </a:rPr>
                <a:t>2,0000</a:t>
              </a:r>
              <a:endParaRPr kumimoji="1" lang="ja-JP" altLang="en-US" sz="600" b="1" dirty="0">
                <a:solidFill>
                  <a:schemeClr val="bg1">
                    <a:lumMod val="50000"/>
                  </a:schemeClr>
                </a:solidFill>
              </a:endParaRPr>
            </a:p>
          </p:txBody>
        </p:sp>
      </p:grpSp>
      <p:grpSp>
        <p:nvGrpSpPr>
          <p:cNvPr id="106" name="グループ化 105">
            <a:extLst>
              <a:ext uri="{FF2B5EF4-FFF2-40B4-BE49-F238E27FC236}">
                <a16:creationId xmlns:a16="http://schemas.microsoft.com/office/drawing/2014/main" id="{80B240A6-F982-4603-B2F4-DF9B597D1EA7}"/>
              </a:ext>
            </a:extLst>
          </p:cNvPr>
          <p:cNvGrpSpPr/>
          <p:nvPr/>
        </p:nvGrpSpPr>
        <p:grpSpPr>
          <a:xfrm>
            <a:off x="1847191" y="8335278"/>
            <a:ext cx="2161567" cy="1458180"/>
            <a:chOff x="1847191" y="8335278"/>
            <a:chExt cx="2161567" cy="1458180"/>
          </a:xfrm>
        </p:grpSpPr>
        <p:pic>
          <p:nvPicPr>
            <p:cNvPr id="90" name="図 89">
              <a:extLst>
                <a:ext uri="{FF2B5EF4-FFF2-40B4-BE49-F238E27FC236}">
                  <a16:creationId xmlns:a16="http://schemas.microsoft.com/office/drawing/2014/main" id="{5304899D-5C18-4644-9FAE-8B6DEEC0F430}"/>
                </a:ext>
              </a:extLst>
            </p:cNvPr>
            <p:cNvPicPr>
              <a:picLocks noChangeAspect="1"/>
            </p:cNvPicPr>
            <p:nvPr/>
          </p:nvPicPr>
          <p:blipFill rotWithShape="1">
            <a:blip r:embed="rId3"/>
            <a:srcRect t="95048" b="1442"/>
            <a:stretch/>
          </p:blipFill>
          <p:spPr>
            <a:xfrm>
              <a:off x="1884638" y="8774982"/>
              <a:ext cx="2077653" cy="1018476"/>
            </a:xfrm>
            <a:prstGeom prst="rect">
              <a:avLst/>
            </a:prstGeom>
            <a:ln w="19050">
              <a:solidFill>
                <a:schemeClr val="tx1"/>
              </a:solidFill>
            </a:ln>
          </p:spPr>
        </p:pic>
        <p:pic>
          <p:nvPicPr>
            <p:cNvPr id="29" name="図 28">
              <a:extLst>
                <a:ext uri="{FF2B5EF4-FFF2-40B4-BE49-F238E27FC236}">
                  <a16:creationId xmlns:a16="http://schemas.microsoft.com/office/drawing/2014/main" id="{D8FA2FCF-8616-417B-840F-83F4C40E267C}"/>
                </a:ext>
              </a:extLst>
            </p:cNvPr>
            <p:cNvPicPr>
              <a:picLocks noChangeAspect="1"/>
            </p:cNvPicPr>
            <p:nvPr/>
          </p:nvPicPr>
          <p:blipFill rotWithShape="1">
            <a:blip r:embed="rId3"/>
            <a:srcRect t="92334" b="6483"/>
            <a:stretch/>
          </p:blipFill>
          <p:spPr>
            <a:xfrm>
              <a:off x="1883863" y="8362763"/>
              <a:ext cx="2077653" cy="343308"/>
            </a:xfrm>
            <a:prstGeom prst="rect">
              <a:avLst/>
            </a:prstGeom>
            <a:ln w="19050">
              <a:solidFill>
                <a:schemeClr val="tx1"/>
              </a:solidFill>
            </a:ln>
          </p:spPr>
        </p:pic>
        <p:sp>
          <p:nvSpPr>
            <p:cNvPr id="91" name="正方形/長方形 90">
              <a:extLst>
                <a:ext uri="{FF2B5EF4-FFF2-40B4-BE49-F238E27FC236}">
                  <a16:creationId xmlns:a16="http://schemas.microsoft.com/office/drawing/2014/main" id="{4B048044-667D-46CB-AE25-3CBA4305C377}"/>
                </a:ext>
              </a:extLst>
            </p:cNvPr>
            <p:cNvSpPr/>
            <p:nvPr/>
          </p:nvSpPr>
          <p:spPr>
            <a:xfrm>
              <a:off x="1847850" y="8677079"/>
              <a:ext cx="2154980" cy="106861"/>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a:extLst>
                <a:ext uri="{FF2B5EF4-FFF2-40B4-BE49-F238E27FC236}">
                  <a16:creationId xmlns:a16="http://schemas.microsoft.com/office/drawing/2014/main" id="{77EFD1B9-436A-4C04-BEC3-68E37206CAA5}"/>
                </a:ext>
              </a:extLst>
            </p:cNvPr>
            <p:cNvSpPr/>
            <p:nvPr/>
          </p:nvSpPr>
          <p:spPr>
            <a:xfrm>
              <a:off x="1847191" y="8335278"/>
              <a:ext cx="2161567" cy="53339"/>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図 107">
              <a:extLst>
                <a:ext uri="{FF2B5EF4-FFF2-40B4-BE49-F238E27FC236}">
                  <a16:creationId xmlns:a16="http://schemas.microsoft.com/office/drawing/2014/main" id="{5304899D-5C18-4644-9FAE-8B6DEEC0F430}"/>
                </a:ext>
              </a:extLst>
            </p:cNvPr>
            <p:cNvPicPr>
              <a:picLocks noChangeAspect="1"/>
            </p:cNvPicPr>
            <p:nvPr/>
          </p:nvPicPr>
          <p:blipFill rotWithShape="1">
            <a:blip r:embed="rId3"/>
            <a:srcRect l="47813" t="96841" r="48311" b="2805"/>
            <a:stretch/>
          </p:blipFill>
          <p:spPr>
            <a:xfrm>
              <a:off x="2155350" y="9300677"/>
              <a:ext cx="81275" cy="99134"/>
            </a:xfrm>
            <a:prstGeom prst="rect">
              <a:avLst/>
            </a:prstGeom>
            <a:ln w="19050">
              <a:noFill/>
            </a:ln>
          </p:spPr>
        </p:pic>
        <p:pic>
          <p:nvPicPr>
            <p:cNvPr id="111" name="図 110">
              <a:extLst>
                <a:ext uri="{FF2B5EF4-FFF2-40B4-BE49-F238E27FC236}">
                  <a16:creationId xmlns:a16="http://schemas.microsoft.com/office/drawing/2014/main" id="{95BB773B-EF7B-4436-81BE-D4EDA6276EE0}"/>
                </a:ext>
              </a:extLst>
            </p:cNvPr>
            <p:cNvPicPr>
              <a:picLocks noChangeAspect="1"/>
            </p:cNvPicPr>
            <p:nvPr/>
          </p:nvPicPr>
          <p:blipFill rotWithShape="1">
            <a:blip r:embed="rId3"/>
            <a:srcRect l="12604" t="96901" r="82566" b="2819"/>
            <a:stretch/>
          </p:blipFill>
          <p:spPr>
            <a:xfrm>
              <a:off x="2870415" y="9312763"/>
              <a:ext cx="100749" cy="78485"/>
            </a:xfrm>
            <a:prstGeom prst="rect">
              <a:avLst/>
            </a:prstGeom>
            <a:ln w="19050">
              <a:noFill/>
            </a:ln>
          </p:spPr>
        </p:pic>
      </p:grpSp>
      <p:sp>
        <p:nvSpPr>
          <p:cNvPr id="24" name="正方形/長方形 23">
            <a:extLst>
              <a:ext uri="{FF2B5EF4-FFF2-40B4-BE49-F238E27FC236}">
                <a16:creationId xmlns:a16="http://schemas.microsoft.com/office/drawing/2014/main" id="{BA65260A-8A73-4276-819D-535F7E358EF3}"/>
              </a:ext>
            </a:extLst>
          </p:cNvPr>
          <p:cNvSpPr/>
          <p:nvPr/>
        </p:nvSpPr>
        <p:spPr>
          <a:xfrm>
            <a:off x="1847191" y="7947928"/>
            <a:ext cx="2161567" cy="53339"/>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175857" y="552446"/>
            <a:ext cx="2682143" cy="9787295"/>
          </a:xfrm>
          <a:prstGeom prst="rect">
            <a:avLst/>
          </a:prstGeom>
          <a:noFill/>
        </p:spPr>
        <p:txBody>
          <a:bodyPr wrap="square" rtlCol="0">
            <a:spAutoFit/>
          </a:bodyPr>
          <a:lstStyle/>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職人トップ画面を開き</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メニューキーより、左袖にメニューを表示させる。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請求書発行ボタンを押し、</a:t>
            </a: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請求書発行画面が立上る。</a:t>
            </a: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請求書発行画面の対象年月に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参照したい西暦と月を入力し、</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検索ボタンを押す。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対象年月に記載した西暦年月の請求金額合計を表示。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対応した物件名と物件内容・物件毎の請求金額を表示。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請求金額承認の金額内容を確認し、承認するを押下。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承認ボタンは、１度しか押せませんので注意してください。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確認画面で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OK</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ボタンを押す。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請求書出力画面で、請求書 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全員分を出力にチェックを入れて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出力を押下。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a:cxnSpLocks/>
          </p:cNvCxnSpPr>
          <p:nvPr/>
        </p:nvCxnSpPr>
        <p:spPr>
          <a:xfrm>
            <a:off x="4142707" y="642756"/>
            <a:ext cx="0" cy="9187044"/>
          </a:xfrm>
          <a:prstGeom prst="line">
            <a:avLst/>
          </a:prstGeom>
          <a:ln w="25400">
            <a:solidFill>
              <a:srgbClr val="FF9900"/>
            </a:solidFill>
            <a:prstDash val="sysDot"/>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40068" y="78983"/>
            <a:ext cx="5829729" cy="369332"/>
          </a:xfrm>
          <a:prstGeom prst="rect">
            <a:avLst/>
          </a:prstGeom>
          <a:noFill/>
        </p:spPr>
        <p:txBody>
          <a:bodyPr wrap="square" rtlCol="0">
            <a:spAutoFit/>
          </a:bodyPr>
          <a:lstStyle/>
          <a:p>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．請求の確認と請求書発行</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a:extLst>
              <a:ext uri="{FF2B5EF4-FFF2-40B4-BE49-F238E27FC236}">
                <a16:creationId xmlns:a16="http://schemas.microsoft.com/office/drawing/2014/main" id="{6ADD1403-2F6A-4DAB-8A9A-DF12095AD9F1}"/>
              </a:ext>
            </a:extLst>
          </p:cNvPr>
          <p:cNvSpPr/>
          <p:nvPr/>
        </p:nvSpPr>
        <p:spPr>
          <a:xfrm>
            <a:off x="4094733" y="476556"/>
            <a:ext cx="2396125" cy="274009"/>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a:extLst>
              <a:ext uri="{FF2B5EF4-FFF2-40B4-BE49-F238E27FC236}">
                <a16:creationId xmlns:a16="http://schemas.microsoft.com/office/drawing/2014/main" id="{71374A39-0B7B-4142-AAF6-882DA633F6F0}"/>
              </a:ext>
            </a:extLst>
          </p:cNvPr>
          <p:cNvSpPr txBox="1"/>
          <p:nvPr/>
        </p:nvSpPr>
        <p:spPr>
          <a:xfrm>
            <a:off x="4042774" y="466133"/>
            <a:ext cx="2510417" cy="307777"/>
          </a:xfrm>
          <a:prstGeom prst="rect">
            <a:avLst/>
          </a:prstGeom>
          <a:noFill/>
        </p:spPr>
        <p:txBody>
          <a:bodyPr wrap="square" rtlCol="0">
            <a:spAutoFit/>
          </a:bodyPr>
          <a:lstStyle/>
          <a:p>
            <a:pPr algn="ctr"/>
            <a:r>
              <a:rPr kumimoji="1"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CRAMA</a:t>
            </a: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マイページへアクセス</a:t>
            </a:r>
          </a:p>
        </p:txBody>
      </p:sp>
      <p:sp>
        <p:nvSpPr>
          <p:cNvPr id="49" name="正方形/長方形 48">
            <a:extLst>
              <a:ext uri="{FF2B5EF4-FFF2-40B4-BE49-F238E27FC236}">
                <a16:creationId xmlns:a16="http://schemas.microsoft.com/office/drawing/2014/main" id="{BD837355-7B4E-4070-9EDB-10393D573FEC}"/>
              </a:ext>
            </a:extLst>
          </p:cNvPr>
          <p:cNvSpPr/>
          <p:nvPr/>
        </p:nvSpPr>
        <p:spPr>
          <a:xfrm>
            <a:off x="-2" y="509365"/>
            <a:ext cx="4042777" cy="276742"/>
          </a:xfrm>
          <a:prstGeom prst="rect">
            <a:avLst/>
          </a:prstGeom>
        </p:spPr>
        <p:txBody>
          <a:bodyPr wrap="square">
            <a:spAutoFit/>
          </a:bodyPr>
          <a:lstStyle/>
          <a:p>
            <a:pPr>
              <a:lnSpc>
                <a:spcPts val="16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請求書を発行</a:t>
            </a:r>
          </a:p>
        </p:txBody>
      </p:sp>
      <p:sp>
        <p:nvSpPr>
          <p:cNvPr id="105" name="正方形/長方形 104">
            <a:extLst>
              <a:ext uri="{FF2B5EF4-FFF2-40B4-BE49-F238E27FC236}">
                <a16:creationId xmlns:a16="http://schemas.microsoft.com/office/drawing/2014/main" id="{3EC241BB-108A-47AB-A1AF-066A35DB7F7A}"/>
              </a:ext>
            </a:extLst>
          </p:cNvPr>
          <p:cNvSpPr/>
          <p:nvPr/>
        </p:nvSpPr>
        <p:spPr>
          <a:xfrm>
            <a:off x="1823333" y="8391927"/>
            <a:ext cx="2161567" cy="53339"/>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2483630F-FD23-448C-AB57-04D195BA4ED6}"/>
              </a:ext>
            </a:extLst>
          </p:cNvPr>
          <p:cNvSpPr/>
          <p:nvPr/>
        </p:nvSpPr>
        <p:spPr>
          <a:xfrm>
            <a:off x="2540105" y="4078971"/>
            <a:ext cx="794179" cy="30457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6" name="下矢印 209">
            <a:extLst>
              <a:ext uri="{FF2B5EF4-FFF2-40B4-BE49-F238E27FC236}">
                <a16:creationId xmlns:a16="http://schemas.microsoft.com/office/drawing/2014/main" id="{0F76763F-2BF9-4DEE-93AC-D37CF2B1C607}"/>
              </a:ext>
            </a:extLst>
          </p:cNvPr>
          <p:cNvSpPr/>
          <p:nvPr/>
        </p:nvSpPr>
        <p:spPr>
          <a:xfrm>
            <a:off x="2743746" y="4434262"/>
            <a:ext cx="412145" cy="256508"/>
          </a:xfrm>
          <a:prstGeom prst="downArrow">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8" name="下矢印 65">
            <a:extLst>
              <a:ext uri="{FF2B5EF4-FFF2-40B4-BE49-F238E27FC236}">
                <a16:creationId xmlns:a16="http://schemas.microsoft.com/office/drawing/2014/main" id="{26736D68-2148-4260-9F32-8A3CB8967846}"/>
              </a:ext>
            </a:extLst>
          </p:cNvPr>
          <p:cNvSpPr/>
          <p:nvPr/>
        </p:nvSpPr>
        <p:spPr>
          <a:xfrm rot="16200000">
            <a:off x="2134984" y="4063910"/>
            <a:ext cx="339422" cy="33230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9" name="正方形/長方形 18">
            <a:extLst>
              <a:ext uri="{FF2B5EF4-FFF2-40B4-BE49-F238E27FC236}">
                <a16:creationId xmlns:a16="http://schemas.microsoft.com/office/drawing/2014/main" id="{97B0E1CB-F795-4D5A-8247-F12CA9F364E4}"/>
              </a:ext>
            </a:extLst>
          </p:cNvPr>
          <p:cNvSpPr/>
          <p:nvPr/>
        </p:nvSpPr>
        <p:spPr>
          <a:xfrm>
            <a:off x="2010541" y="4776398"/>
            <a:ext cx="1743895" cy="2242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 name="正方形/長方形 19">
            <a:extLst>
              <a:ext uri="{FF2B5EF4-FFF2-40B4-BE49-F238E27FC236}">
                <a16:creationId xmlns:a16="http://schemas.microsoft.com/office/drawing/2014/main" id="{C1EE1CFF-7EAB-43E6-B159-200F3AB884A5}"/>
              </a:ext>
            </a:extLst>
          </p:cNvPr>
          <p:cNvSpPr/>
          <p:nvPr/>
        </p:nvSpPr>
        <p:spPr>
          <a:xfrm>
            <a:off x="2010541" y="3335097"/>
            <a:ext cx="1838918" cy="64795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1" name="正方形/長方形 20">
            <a:extLst>
              <a:ext uri="{FF2B5EF4-FFF2-40B4-BE49-F238E27FC236}">
                <a16:creationId xmlns:a16="http://schemas.microsoft.com/office/drawing/2014/main" id="{A762BBA1-22C1-4150-9410-EDB5FC440D51}"/>
              </a:ext>
            </a:extLst>
          </p:cNvPr>
          <p:cNvSpPr/>
          <p:nvPr/>
        </p:nvSpPr>
        <p:spPr>
          <a:xfrm>
            <a:off x="2010541" y="6891784"/>
            <a:ext cx="1418459" cy="5562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050"/>
          </a:p>
        </p:txBody>
      </p:sp>
      <p:sp>
        <p:nvSpPr>
          <p:cNvPr id="22" name="正方形/長方形 21">
            <a:extLst>
              <a:ext uri="{FF2B5EF4-FFF2-40B4-BE49-F238E27FC236}">
                <a16:creationId xmlns:a16="http://schemas.microsoft.com/office/drawing/2014/main" id="{52480650-A5E2-4171-833F-9D351733902E}"/>
              </a:ext>
            </a:extLst>
          </p:cNvPr>
          <p:cNvSpPr/>
          <p:nvPr/>
        </p:nvSpPr>
        <p:spPr>
          <a:xfrm>
            <a:off x="2560745" y="7494421"/>
            <a:ext cx="723891" cy="3815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050"/>
          </a:p>
        </p:txBody>
      </p:sp>
      <p:sp>
        <p:nvSpPr>
          <p:cNvPr id="27" name="下矢印 65">
            <a:extLst>
              <a:ext uri="{FF2B5EF4-FFF2-40B4-BE49-F238E27FC236}">
                <a16:creationId xmlns:a16="http://schemas.microsoft.com/office/drawing/2014/main" id="{19A90EC1-48BB-4D19-8312-1E1037AB9BF8}"/>
              </a:ext>
            </a:extLst>
          </p:cNvPr>
          <p:cNvSpPr/>
          <p:nvPr/>
        </p:nvSpPr>
        <p:spPr>
          <a:xfrm rot="16200000">
            <a:off x="2170251" y="7529845"/>
            <a:ext cx="339422" cy="30198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0" name="正方形/長方形 29">
            <a:extLst>
              <a:ext uri="{FF2B5EF4-FFF2-40B4-BE49-F238E27FC236}">
                <a16:creationId xmlns:a16="http://schemas.microsoft.com/office/drawing/2014/main" id="{7DBEAA1B-A08D-4F5E-A166-C1806EC32F2E}"/>
              </a:ext>
            </a:extLst>
          </p:cNvPr>
          <p:cNvSpPr/>
          <p:nvPr/>
        </p:nvSpPr>
        <p:spPr>
          <a:xfrm>
            <a:off x="2104550" y="8916294"/>
            <a:ext cx="400287" cy="1561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 name="正方形/長方形 1">
            <a:extLst>
              <a:ext uri="{FF2B5EF4-FFF2-40B4-BE49-F238E27FC236}">
                <a16:creationId xmlns:a16="http://schemas.microsoft.com/office/drawing/2014/main" id="{D8168E65-FE66-472B-B3B2-78EEA741A3B7}"/>
              </a:ext>
            </a:extLst>
          </p:cNvPr>
          <p:cNvSpPr/>
          <p:nvPr/>
        </p:nvSpPr>
        <p:spPr>
          <a:xfrm>
            <a:off x="71226" y="722111"/>
            <a:ext cx="3890290" cy="923330"/>
          </a:xfrm>
          <a:prstGeom prst="rect">
            <a:avLst/>
          </a:prstGeom>
        </p:spPr>
        <p:txBody>
          <a:bodyPr wrap="square">
            <a:spAutoFit/>
          </a:bodyPr>
          <a:lstStyle/>
          <a:p>
            <a:r>
              <a:rPr lang="en-US" altLang="ja-JP" dirty="0">
                <a:hlinkClick r:id="rId5"/>
              </a:rPr>
              <a:t>https://crama.lixil.co.jp/member/login/form</a:t>
            </a:r>
            <a:endParaRPr lang="en-US" altLang="ja-JP" dirty="0"/>
          </a:p>
          <a:p>
            <a:endParaRPr lang="en-US" altLang="ja-JP" dirty="0"/>
          </a:p>
        </p:txBody>
      </p:sp>
      <p:grpSp>
        <p:nvGrpSpPr>
          <p:cNvPr id="4" name="グループ化 3">
            <a:extLst>
              <a:ext uri="{FF2B5EF4-FFF2-40B4-BE49-F238E27FC236}">
                <a16:creationId xmlns:a16="http://schemas.microsoft.com/office/drawing/2014/main" id="{B207B8B1-CF6A-4EA6-A8A9-0C358318DC1A}"/>
              </a:ext>
            </a:extLst>
          </p:cNvPr>
          <p:cNvGrpSpPr/>
          <p:nvPr/>
        </p:nvGrpSpPr>
        <p:grpSpPr>
          <a:xfrm>
            <a:off x="126804" y="1368443"/>
            <a:ext cx="1671638" cy="2691908"/>
            <a:chOff x="126804" y="1368443"/>
            <a:chExt cx="1671638" cy="2691908"/>
          </a:xfrm>
        </p:grpSpPr>
        <p:pic>
          <p:nvPicPr>
            <p:cNvPr id="56" name="図 55">
              <a:extLst>
                <a:ext uri="{FF2B5EF4-FFF2-40B4-BE49-F238E27FC236}">
                  <a16:creationId xmlns:a16="http://schemas.microsoft.com/office/drawing/2014/main" id="{85CF4284-4982-43B1-BF4B-408EBC6DA228}"/>
                </a:ext>
              </a:extLst>
            </p:cNvPr>
            <p:cNvPicPr>
              <a:picLocks noChangeAspect="1"/>
            </p:cNvPicPr>
            <p:nvPr/>
          </p:nvPicPr>
          <p:blipFill rotWithShape="1">
            <a:blip r:embed="rId6"/>
            <a:srcRect l="4815" t="51475" r="32397" b="25011"/>
            <a:stretch/>
          </p:blipFill>
          <p:spPr>
            <a:xfrm>
              <a:off x="208701" y="2838455"/>
              <a:ext cx="1472879" cy="1106580"/>
            </a:xfrm>
            <a:prstGeom prst="rect">
              <a:avLst/>
            </a:prstGeom>
            <a:ln w="22225">
              <a:solidFill>
                <a:schemeClr val="tx1"/>
              </a:solidFill>
            </a:ln>
          </p:spPr>
        </p:pic>
        <p:pic>
          <p:nvPicPr>
            <p:cNvPr id="57" name="図 56">
              <a:extLst>
                <a:ext uri="{FF2B5EF4-FFF2-40B4-BE49-F238E27FC236}">
                  <a16:creationId xmlns:a16="http://schemas.microsoft.com/office/drawing/2014/main" id="{E99F9844-6708-4C60-8C02-43BDA67D51D0}"/>
                </a:ext>
              </a:extLst>
            </p:cNvPr>
            <p:cNvPicPr>
              <a:picLocks noChangeAspect="1"/>
            </p:cNvPicPr>
            <p:nvPr/>
          </p:nvPicPr>
          <p:blipFill rotWithShape="1">
            <a:blip r:embed="rId6"/>
            <a:srcRect l="4815" t="398" r="32517" b="69541"/>
            <a:stretch/>
          </p:blipFill>
          <p:spPr>
            <a:xfrm>
              <a:off x="211839" y="1412780"/>
              <a:ext cx="1469742" cy="1414678"/>
            </a:xfrm>
            <a:prstGeom prst="rect">
              <a:avLst/>
            </a:prstGeom>
            <a:ln w="22225">
              <a:solidFill>
                <a:schemeClr val="tx1"/>
              </a:solidFill>
            </a:ln>
          </p:spPr>
        </p:pic>
        <p:sp>
          <p:nvSpPr>
            <p:cNvPr id="62" name="正方形/長方形 61">
              <a:extLst>
                <a:ext uri="{FF2B5EF4-FFF2-40B4-BE49-F238E27FC236}">
                  <a16:creationId xmlns:a16="http://schemas.microsoft.com/office/drawing/2014/main" id="{A7C54295-4241-46AB-AD45-4D14EBD3DDC6}"/>
                </a:ext>
              </a:extLst>
            </p:cNvPr>
            <p:cNvSpPr/>
            <p:nvPr/>
          </p:nvSpPr>
          <p:spPr>
            <a:xfrm>
              <a:off x="126804" y="2756054"/>
              <a:ext cx="1554776" cy="104145"/>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extLst>
                <a:ext uri="{FF2B5EF4-FFF2-40B4-BE49-F238E27FC236}">
                  <a16:creationId xmlns:a16="http://schemas.microsoft.com/office/drawing/2014/main" id="{2DDDAEF5-C4F1-45DF-82CF-3DDC3C0FFA57}"/>
                </a:ext>
              </a:extLst>
            </p:cNvPr>
            <p:cNvSpPr/>
            <p:nvPr/>
          </p:nvSpPr>
          <p:spPr>
            <a:xfrm>
              <a:off x="1630824" y="1368443"/>
              <a:ext cx="167618" cy="2691908"/>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9" name="図 58">
              <a:extLst>
                <a:ext uri="{FF2B5EF4-FFF2-40B4-BE49-F238E27FC236}">
                  <a16:creationId xmlns:a16="http://schemas.microsoft.com/office/drawing/2014/main" id="{5A68AACB-2B1F-406B-A14B-9127E721E915}"/>
                </a:ext>
              </a:extLst>
            </p:cNvPr>
            <p:cNvPicPr>
              <a:picLocks noChangeAspect="1"/>
            </p:cNvPicPr>
            <p:nvPr/>
          </p:nvPicPr>
          <p:blipFill>
            <a:blip r:embed="rId7"/>
            <a:stretch>
              <a:fillRect/>
            </a:stretch>
          </p:blipFill>
          <p:spPr>
            <a:xfrm>
              <a:off x="832388" y="3067018"/>
              <a:ext cx="804742" cy="219475"/>
            </a:xfrm>
            <a:prstGeom prst="rect">
              <a:avLst/>
            </a:prstGeom>
          </p:spPr>
        </p:pic>
        <p:pic>
          <p:nvPicPr>
            <p:cNvPr id="60" name="図 59">
              <a:extLst>
                <a:ext uri="{FF2B5EF4-FFF2-40B4-BE49-F238E27FC236}">
                  <a16:creationId xmlns:a16="http://schemas.microsoft.com/office/drawing/2014/main" id="{63BF9BF9-49AA-4771-A5C3-5005205823DF}"/>
                </a:ext>
              </a:extLst>
            </p:cNvPr>
            <p:cNvPicPr>
              <a:picLocks noChangeAspect="1"/>
            </p:cNvPicPr>
            <p:nvPr/>
          </p:nvPicPr>
          <p:blipFill>
            <a:blip r:embed="rId7"/>
            <a:stretch>
              <a:fillRect/>
            </a:stretch>
          </p:blipFill>
          <p:spPr>
            <a:xfrm>
              <a:off x="836620" y="3616586"/>
              <a:ext cx="804742" cy="219475"/>
            </a:xfrm>
            <a:prstGeom prst="rect">
              <a:avLst/>
            </a:prstGeom>
          </p:spPr>
        </p:pic>
        <p:sp>
          <p:nvSpPr>
            <p:cNvPr id="61" name="正方形/長方形 60">
              <a:extLst>
                <a:ext uri="{FF2B5EF4-FFF2-40B4-BE49-F238E27FC236}">
                  <a16:creationId xmlns:a16="http://schemas.microsoft.com/office/drawing/2014/main" id="{21A310DA-5A72-42F2-9030-2636FE685F69}"/>
                </a:ext>
              </a:extLst>
            </p:cNvPr>
            <p:cNvSpPr/>
            <p:nvPr/>
          </p:nvSpPr>
          <p:spPr>
            <a:xfrm>
              <a:off x="158389" y="3883998"/>
              <a:ext cx="1599776" cy="89611"/>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 name="正方形/長方形 70">
            <a:extLst>
              <a:ext uri="{FF2B5EF4-FFF2-40B4-BE49-F238E27FC236}">
                <a16:creationId xmlns:a16="http://schemas.microsoft.com/office/drawing/2014/main" id="{8E1163F4-DF45-434F-8055-5C17ABED2CEB}"/>
              </a:ext>
            </a:extLst>
          </p:cNvPr>
          <p:cNvSpPr/>
          <p:nvPr/>
        </p:nvSpPr>
        <p:spPr>
          <a:xfrm>
            <a:off x="613701" y="1470352"/>
            <a:ext cx="260684" cy="2788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2" name="正方形/長方形 71">
            <a:extLst>
              <a:ext uri="{FF2B5EF4-FFF2-40B4-BE49-F238E27FC236}">
                <a16:creationId xmlns:a16="http://schemas.microsoft.com/office/drawing/2014/main" id="{B1F92DAE-3DF2-4B7A-A708-B49EA7CDFDB5}"/>
              </a:ext>
            </a:extLst>
          </p:cNvPr>
          <p:cNvSpPr/>
          <p:nvPr/>
        </p:nvSpPr>
        <p:spPr>
          <a:xfrm>
            <a:off x="132612" y="2779832"/>
            <a:ext cx="499675" cy="368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3" name="吹き出し: 線 72">
            <a:extLst>
              <a:ext uri="{FF2B5EF4-FFF2-40B4-BE49-F238E27FC236}">
                <a16:creationId xmlns:a16="http://schemas.microsoft.com/office/drawing/2014/main" id="{2319D0A6-C726-4F9A-B246-1547AADBA652}"/>
              </a:ext>
            </a:extLst>
          </p:cNvPr>
          <p:cNvSpPr/>
          <p:nvPr/>
        </p:nvSpPr>
        <p:spPr>
          <a:xfrm>
            <a:off x="1748145" y="1680665"/>
            <a:ext cx="402871" cy="316855"/>
          </a:xfrm>
          <a:prstGeom prst="borderCallout1">
            <a:avLst>
              <a:gd name="adj1" fmla="val 18750"/>
              <a:gd name="adj2" fmla="val -8333"/>
              <a:gd name="adj3" fmla="val -31461"/>
              <a:gd name="adj4" fmla="val -21272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１</a:t>
            </a:r>
            <a:endParaRPr kumimoji="1" lang="en-US" altLang="ja-JP" sz="1400" b="1" dirty="0">
              <a:solidFill>
                <a:srgbClr val="FF0000"/>
              </a:solidFill>
            </a:endParaRPr>
          </a:p>
        </p:txBody>
      </p:sp>
      <p:sp>
        <p:nvSpPr>
          <p:cNvPr id="74" name="吹き出し: 線 73">
            <a:extLst>
              <a:ext uri="{FF2B5EF4-FFF2-40B4-BE49-F238E27FC236}">
                <a16:creationId xmlns:a16="http://schemas.microsoft.com/office/drawing/2014/main" id="{5DF7C633-33BC-479F-8FFF-9940E7040660}"/>
              </a:ext>
            </a:extLst>
          </p:cNvPr>
          <p:cNvSpPr/>
          <p:nvPr/>
        </p:nvSpPr>
        <p:spPr>
          <a:xfrm>
            <a:off x="1755662" y="2213319"/>
            <a:ext cx="396988" cy="316935"/>
          </a:xfrm>
          <a:prstGeom prst="borderCallout1">
            <a:avLst>
              <a:gd name="adj1" fmla="val 18750"/>
              <a:gd name="adj2" fmla="val -8333"/>
              <a:gd name="adj3" fmla="val 231309"/>
              <a:gd name="adj4" fmla="val -27223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２</a:t>
            </a:r>
            <a:endParaRPr kumimoji="1" lang="en-US" altLang="ja-JP" sz="1400" b="1" dirty="0">
              <a:solidFill>
                <a:srgbClr val="FF0000"/>
              </a:solidFill>
            </a:endParaRPr>
          </a:p>
        </p:txBody>
      </p:sp>
      <p:sp>
        <p:nvSpPr>
          <p:cNvPr id="47" name="矢印: 折線 46">
            <a:extLst>
              <a:ext uri="{FF2B5EF4-FFF2-40B4-BE49-F238E27FC236}">
                <a16:creationId xmlns:a16="http://schemas.microsoft.com/office/drawing/2014/main" id="{7F2363FD-F64A-4E17-9810-A16736C221E5}"/>
              </a:ext>
            </a:extLst>
          </p:cNvPr>
          <p:cNvSpPr/>
          <p:nvPr/>
        </p:nvSpPr>
        <p:spPr>
          <a:xfrm rot="5400000">
            <a:off x="2295124" y="2223370"/>
            <a:ext cx="396622" cy="53902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8" name="吹き出し: 線 47">
            <a:extLst>
              <a:ext uri="{FF2B5EF4-FFF2-40B4-BE49-F238E27FC236}">
                <a16:creationId xmlns:a16="http://schemas.microsoft.com/office/drawing/2014/main" id="{FAA2328B-1348-43B9-AEB8-EB4FB5B7CF0E}"/>
              </a:ext>
            </a:extLst>
          </p:cNvPr>
          <p:cNvSpPr/>
          <p:nvPr/>
        </p:nvSpPr>
        <p:spPr>
          <a:xfrm flipH="1">
            <a:off x="1226838" y="3947251"/>
            <a:ext cx="403986" cy="290329"/>
          </a:xfrm>
          <a:prstGeom prst="borderCallout1">
            <a:avLst>
              <a:gd name="adj1" fmla="val 18750"/>
              <a:gd name="adj2" fmla="val -8333"/>
              <a:gd name="adj3" fmla="val -71950"/>
              <a:gd name="adj4" fmla="val -7922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0000"/>
                </a:solidFill>
              </a:rPr>
              <a:t>４</a:t>
            </a:r>
            <a:endParaRPr kumimoji="1" lang="en-US" altLang="ja-JP" sz="1400" b="1" dirty="0">
              <a:solidFill>
                <a:srgbClr val="FF0000"/>
              </a:solidFill>
            </a:endParaRPr>
          </a:p>
        </p:txBody>
      </p:sp>
      <p:cxnSp>
        <p:nvCxnSpPr>
          <p:cNvPr id="52" name="コネクタ: カギ線 51">
            <a:extLst>
              <a:ext uri="{FF2B5EF4-FFF2-40B4-BE49-F238E27FC236}">
                <a16:creationId xmlns:a16="http://schemas.microsoft.com/office/drawing/2014/main" id="{7F25F236-6565-42D3-830D-B5F9021749B5}"/>
              </a:ext>
            </a:extLst>
          </p:cNvPr>
          <p:cNvCxnSpPr>
            <a:cxnSpLocks/>
            <a:stCxn id="19" idx="1"/>
          </p:cNvCxnSpPr>
          <p:nvPr/>
        </p:nvCxnSpPr>
        <p:spPr>
          <a:xfrm rot="10800000" flipH="1" flipV="1">
            <a:off x="2010541" y="4888548"/>
            <a:ext cx="733204" cy="2004448"/>
          </a:xfrm>
          <a:prstGeom prst="bentConnector4">
            <a:avLst>
              <a:gd name="adj1" fmla="val -155891"/>
              <a:gd name="adj2" fmla="val 66419"/>
            </a:avLst>
          </a:prstGeom>
          <a:ln w="28575">
            <a:solidFill>
              <a:srgbClr val="FF0000"/>
            </a:solidFill>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70" name="吹き出し: 線 69">
            <a:extLst>
              <a:ext uri="{FF2B5EF4-FFF2-40B4-BE49-F238E27FC236}">
                <a16:creationId xmlns:a16="http://schemas.microsoft.com/office/drawing/2014/main" id="{7A1E8282-8A9F-45AC-B87A-CBB81044CBE7}"/>
              </a:ext>
            </a:extLst>
          </p:cNvPr>
          <p:cNvSpPr/>
          <p:nvPr/>
        </p:nvSpPr>
        <p:spPr>
          <a:xfrm>
            <a:off x="3497147" y="2223549"/>
            <a:ext cx="399336" cy="303397"/>
          </a:xfrm>
          <a:prstGeom prst="borderCallout1">
            <a:avLst>
              <a:gd name="adj1" fmla="val 18750"/>
              <a:gd name="adj2" fmla="val -8333"/>
              <a:gd name="adj3" fmla="val 176286"/>
              <a:gd name="adj4" fmla="val -12670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0000"/>
                </a:solidFill>
              </a:rPr>
              <a:t>３</a:t>
            </a:r>
            <a:endParaRPr kumimoji="1" lang="en-US" altLang="ja-JP" sz="1400" b="1" dirty="0">
              <a:solidFill>
                <a:srgbClr val="FF0000"/>
              </a:solidFill>
            </a:endParaRPr>
          </a:p>
        </p:txBody>
      </p:sp>
      <p:sp>
        <p:nvSpPr>
          <p:cNvPr id="77" name="テキスト ボックス 73">
            <a:extLst>
              <a:ext uri="{FF2B5EF4-FFF2-40B4-BE49-F238E27FC236}">
                <a16:creationId xmlns:a16="http://schemas.microsoft.com/office/drawing/2014/main" id="{74D44E19-9C9E-4D9D-A074-FCE08B3020C2}"/>
              </a:ext>
            </a:extLst>
          </p:cNvPr>
          <p:cNvSpPr txBox="1"/>
          <p:nvPr/>
        </p:nvSpPr>
        <p:spPr>
          <a:xfrm flipH="1">
            <a:off x="50995" y="6368735"/>
            <a:ext cx="1418459" cy="550106"/>
          </a:xfrm>
          <a:prstGeom prst="wedgeRoundRectCallout">
            <a:avLst>
              <a:gd name="adj1" fmla="val -85966"/>
              <a:gd name="adj2" fmla="val 76251"/>
              <a:gd name="adj3" fmla="val 16667"/>
            </a:avLst>
          </a:prstGeom>
          <a:solidFill>
            <a:schemeClr val="lt1"/>
          </a:solidFill>
          <a:ln w="25400"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請求金額の合計を</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確認</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61625DE6-C8AC-4B83-B392-657BAE8DE93B}"/>
              </a:ext>
            </a:extLst>
          </p:cNvPr>
          <p:cNvSpPr/>
          <p:nvPr/>
        </p:nvSpPr>
        <p:spPr>
          <a:xfrm>
            <a:off x="2838450" y="9250413"/>
            <a:ext cx="723890" cy="1739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69" name="グループ化 68">
            <a:extLst>
              <a:ext uri="{FF2B5EF4-FFF2-40B4-BE49-F238E27FC236}">
                <a16:creationId xmlns:a16="http://schemas.microsoft.com/office/drawing/2014/main" id="{1B87ADED-82DC-4ABA-B005-ECA040E0C6EE}"/>
              </a:ext>
            </a:extLst>
          </p:cNvPr>
          <p:cNvGrpSpPr/>
          <p:nvPr/>
        </p:nvGrpSpPr>
        <p:grpSpPr>
          <a:xfrm>
            <a:off x="74241" y="7653784"/>
            <a:ext cx="1703100" cy="1065149"/>
            <a:chOff x="74241" y="6891784"/>
            <a:chExt cx="1703100" cy="1065149"/>
          </a:xfrm>
        </p:grpSpPr>
        <p:pic>
          <p:nvPicPr>
            <p:cNvPr id="83" name="図 82">
              <a:extLst>
                <a:ext uri="{FF2B5EF4-FFF2-40B4-BE49-F238E27FC236}">
                  <a16:creationId xmlns:a16="http://schemas.microsoft.com/office/drawing/2014/main" id="{249C827B-7C09-40EA-B0EC-1AF47EF65547}"/>
                </a:ext>
              </a:extLst>
            </p:cNvPr>
            <p:cNvPicPr>
              <a:picLocks noChangeAspect="1"/>
            </p:cNvPicPr>
            <p:nvPr/>
          </p:nvPicPr>
          <p:blipFill rotWithShape="1">
            <a:blip r:embed="rId8"/>
            <a:srcRect l="2831" t="4875" r="3096" b="3963"/>
            <a:stretch/>
          </p:blipFill>
          <p:spPr>
            <a:xfrm>
              <a:off x="74241" y="6891784"/>
              <a:ext cx="1703100" cy="1065149"/>
            </a:xfrm>
            <a:prstGeom prst="rect">
              <a:avLst/>
            </a:prstGeom>
            <a:ln w="19050">
              <a:solidFill>
                <a:schemeClr val="tx1"/>
              </a:solidFill>
            </a:ln>
          </p:spPr>
        </p:pic>
        <p:pic>
          <p:nvPicPr>
            <p:cNvPr id="82" name="図 81">
              <a:extLst>
                <a:ext uri="{FF2B5EF4-FFF2-40B4-BE49-F238E27FC236}">
                  <a16:creationId xmlns:a16="http://schemas.microsoft.com/office/drawing/2014/main" id="{6A03C4A6-CE2A-468D-B4FE-F407C95BE66D}"/>
                </a:ext>
              </a:extLst>
            </p:cNvPr>
            <p:cNvPicPr>
              <a:picLocks noChangeAspect="1"/>
            </p:cNvPicPr>
            <p:nvPr/>
          </p:nvPicPr>
          <p:blipFill rotWithShape="1">
            <a:blip r:embed="rId8"/>
            <a:srcRect l="10381" t="5849" r="6658" b="85375"/>
            <a:stretch/>
          </p:blipFill>
          <p:spPr>
            <a:xfrm>
              <a:off x="92989" y="6902800"/>
              <a:ext cx="1463071" cy="99874"/>
            </a:xfrm>
            <a:prstGeom prst="rect">
              <a:avLst/>
            </a:prstGeom>
            <a:ln w="19050">
              <a:noFill/>
            </a:ln>
          </p:spPr>
        </p:pic>
        <p:sp>
          <p:nvSpPr>
            <p:cNvPr id="88" name="テキスト ボックス 264">
              <a:extLst>
                <a:ext uri="{FF2B5EF4-FFF2-40B4-BE49-F238E27FC236}">
                  <a16:creationId xmlns:a16="http://schemas.microsoft.com/office/drawing/2014/main" id="{AF125D92-CE31-4150-A436-25E77C71016C}"/>
                </a:ext>
              </a:extLst>
            </p:cNvPr>
            <p:cNvSpPr txBox="1"/>
            <p:nvPr/>
          </p:nvSpPr>
          <p:spPr>
            <a:xfrm>
              <a:off x="102284" y="7508363"/>
              <a:ext cx="734869" cy="110016"/>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ja-JP" altLang="en-US" sz="500" b="1" dirty="0">
                  <a:solidFill>
                    <a:schemeClr val="bg1">
                      <a:lumMod val="50000"/>
                    </a:schemeClr>
                  </a:solidFill>
                </a:rPr>
                <a:t>合計 </a:t>
              </a:r>
              <a:r>
                <a:rPr lang="en-US" altLang="ja-JP" sz="500" b="1" dirty="0">
                  <a:solidFill>
                    <a:schemeClr val="bg1">
                      <a:lumMod val="50000"/>
                    </a:schemeClr>
                  </a:solidFill>
                </a:rPr>
                <a:t>20,000</a:t>
              </a:r>
              <a:r>
                <a:rPr lang="ja-JP" altLang="en-US" sz="500" b="1" dirty="0">
                  <a:solidFill>
                    <a:schemeClr val="bg1">
                      <a:lumMod val="50000"/>
                    </a:schemeClr>
                  </a:solidFill>
                </a:rPr>
                <a:t>（税抜）</a:t>
              </a:r>
              <a:endParaRPr kumimoji="1" lang="ja-JP" altLang="en-US" sz="500" b="1" dirty="0">
                <a:solidFill>
                  <a:schemeClr val="bg1">
                    <a:lumMod val="50000"/>
                  </a:schemeClr>
                </a:solidFill>
              </a:endParaRPr>
            </a:p>
          </p:txBody>
        </p:sp>
      </p:grpSp>
      <p:sp>
        <p:nvSpPr>
          <p:cNvPr id="65" name="正方形/長方形 64">
            <a:extLst>
              <a:ext uri="{FF2B5EF4-FFF2-40B4-BE49-F238E27FC236}">
                <a16:creationId xmlns:a16="http://schemas.microsoft.com/office/drawing/2014/main" id="{8EE0BDE7-7B7B-47F0-A84D-B4368353C140}"/>
              </a:ext>
            </a:extLst>
          </p:cNvPr>
          <p:cNvSpPr/>
          <p:nvPr/>
        </p:nvSpPr>
        <p:spPr>
          <a:xfrm>
            <a:off x="1039624" y="8525596"/>
            <a:ext cx="395131" cy="2715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050" dirty="0"/>
          </a:p>
        </p:txBody>
      </p:sp>
      <p:sp>
        <p:nvSpPr>
          <p:cNvPr id="84" name="矢印: 折線 83">
            <a:extLst>
              <a:ext uri="{FF2B5EF4-FFF2-40B4-BE49-F238E27FC236}">
                <a16:creationId xmlns:a16="http://schemas.microsoft.com/office/drawing/2014/main" id="{6DEF114D-E271-41F4-885D-0000AA5DC7E4}"/>
              </a:ext>
            </a:extLst>
          </p:cNvPr>
          <p:cNvSpPr/>
          <p:nvPr/>
        </p:nvSpPr>
        <p:spPr>
          <a:xfrm rot="10800000">
            <a:off x="1748144" y="7903499"/>
            <a:ext cx="1210217" cy="39152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8" name="正方形/長方形 97">
            <a:extLst>
              <a:ext uri="{FF2B5EF4-FFF2-40B4-BE49-F238E27FC236}">
                <a16:creationId xmlns:a16="http://schemas.microsoft.com/office/drawing/2014/main" id="{F6E894F5-04CE-4D43-AD9E-89C1DC6DE1A8}"/>
              </a:ext>
            </a:extLst>
          </p:cNvPr>
          <p:cNvSpPr/>
          <p:nvPr/>
        </p:nvSpPr>
        <p:spPr>
          <a:xfrm>
            <a:off x="2540105" y="9456571"/>
            <a:ext cx="723891" cy="2786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050"/>
          </a:p>
        </p:txBody>
      </p:sp>
      <p:sp>
        <p:nvSpPr>
          <p:cNvPr id="99" name="下矢印 65">
            <a:extLst>
              <a:ext uri="{FF2B5EF4-FFF2-40B4-BE49-F238E27FC236}">
                <a16:creationId xmlns:a16="http://schemas.microsoft.com/office/drawing/2014/main" id="{1DF12593-40BC-4042-8F77-AAB87E19D35D}"/>
              </a:ext>
            </a:extLst>
          </p:cNvPr>
          <p:cNvSpPr/>
          <p:nvPr/>
        </p:nvSpPr>
        <p:spPr>
          <a:xfrm rot="16200000">
            <a:off x="2176241" y="9468653"/>
            <a:ext cx="339422" cy="30198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0" name="吹き出し: 線 99">
            <a:extLst>
              <a:ext uri="{FF2B5EF4-FFF2-40B4-BE49-F238E27FC236}">
                <a16:creationId xmlns:a16="http://schemas.microsoft.com/office/drawing/2014/main" id="{C9F4065C-881C-427E-800D-09BFCEC0C919}"/>
              </a:ext>
            </a:extLst>
          </p:cNvPr>
          <p:cNvSpPr/>
          <p:nvPr/>
        </p:nvSpPr>
        <p:spPr>
          <a:xfrm flipH="1">
            <a:off x="1217313" y="4461601"/>
            <a:ext cx="403986" cy="290329"/>
          </a:xfrm>
          <a:prstGeom prst="borderCallout1">
            <a:avLst>
              <a:gd name="adj1" fmla="val 18750"/>
              <a:gd name="adj2" fmla="val -8333"/>
              <a:gd name="adj3" fmla="val 111773"/>
              <a:gd name="adj4" fmla="val -8629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FF0000"/>
                </a:solidFill>
              </a:rPr>
              <a:t>５</a:t>
            </a:r>
            <a:endParaRPr kumimoji="1" lang="en-US" altLang="ja-JP" sz="1400" b="1" dirty="0">
              <a:solidFill>
                <a:srgbClr val="FF0000"/>
              </a:solidFill>
            </a:endParaRPr>
          </a:p>
        </p:txBody>
      </p:sp>
      <p:sp>
        <p:nvSpPr>
          <p:cNvPr id="101" name="吹き出し: 線 100">
            <a:extLst>
              <a:ext uri="{FF2B5EF4-FFF2-40B4-BE49-F238E27FC236}">
                <a16:creationId xmlns:a16="http://schemas.microsoft.com/office/drawing/2014/main" id="{4A62C8D2-0627-43BE-955C-208ED73D0E97}"/>
              </a:ext>
            </a:extLst>
          </p:cNvPr>
          <p:cNvSpPr/>
          <p:nvPr/>
        </p:nvSpPr>
        <p:spPr>
          <a:xfrm flipH="1">
            <a:off x="1217313" y="5518876"/>
            <a:ext cx="403986" cy="290329"/>
          </a:xfrm>
          <a:prstGeom prst="borderCallout1">
            <a:avLst>
              <a:gd name="adj1" fmla="val 18750"/>
              <a:gd name="adj2" fmla="val -8333"/>
              <a:gd name="adj3" fmla="val -68669"/>
              <a:gd name="adj4" fmla="val -9337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６</a:t>
            </a:r>
            <a:endParaRPr kumimoji="1" lang="en-US" altLang="ja-JP" sz="1400" b="1" dirty="0">
              <a:solidFill>
                <a:srgbClr val="FF0000"/>
              </a:solidFill>
            </a:endParaRPr>
          </a:p>
        </p:txBody>
      </p:sp>
      <p:sp>
        <p:nvSpPr>
          <p:cNvPr id="107" name="吹き出し: 線 106">
            <a:extLst>
              <a:ext uri="{FF2B5EF4-FFF2-40B4-BE49-F238E27FC236}">
                <a16:creationId xmlns:a16="http://schemas.microsoft.com/office/drawing/2014/main" id="{94169DF1-8207-49E6-A426-C942C2B91870}"/>
              </a:ext>
            </a:extLst>
          </p:cNvPr>
          <p:cNvSpPr/>
          <p:nvPr/>
        </p:nvSpPr>
        <p:spPr>
          <a:xfrm flipH="1">
            <a:off x="237902" y="8978782"/>
            <a:ext cx="403986" cy="290329"/>
          </a:xfrm>
          <a:prstGeom prst="borderCallout1">
            <a:avLst>
              <a:gd name="adj1" fmla="val 18750"/>
              <a:gd name="adj2" fmla="val -8333"/>
              <a:gd name="adj3" fmla="val -68669"/>
              <a:gd name="adj4" fmla="val -9337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７</a:t>
            </a:r>
            <a:endParaRPr kumimoji="1" lang="en-US" altLang="ja-JP" sz="1400" b="1" dirty="0">
              <a:solidFill>
                <a:srgbClr val="FF0000"/>
              </a:solidFill>
            </a:endParaRPr>
          </a:p>
        </p:txBody>
      </p:sp>
    </p:spTree>
    <p:extLst>
      <p:ext uri="{BB962C8B-B14F-4D97-AF65-F5344CB8AC3E}">
        <p14:creationId xmlns:p14="http://schemas.microsoft.com/office/powerpoint/2010/main" val="651399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正方形/長方形 107">
            <a:extLst>
              <a:ext uri="{FF2B5EF4-FFF2-40B4-BE49-F238E27FC236}">
                <a16:creationId xmlns:a16="http://schemas.microsoft.com/office/drawing/2014/main" id="{D4168337-2775-4092-A628-FD8B6D1F0210}"/>
              </a:ext>
            </a:extLst>
          </p:cNvPr>
          <p:cNvSpPr/>
          <p:nvPr/>
        </p:nvSpPr>
        <p:spPr>
          <a:xfrm>
            <a:off x="1834036" y="9613954"/>
            <a:ext cx="2161567" cy="53339"/>
          </a:xfrm>
          <a:prstGeom prst="rect">
            <a:avLst/>
          </a:prstGeom>
          <a:solidFill>
            <a:schemeClr val="bg1"/>
          </a:solidFill>
          <a:ln w="9525">
            <a:solidFill>
              <a:schemeClr val="bg1"/>
            </a:solidFill>
            <a:prstDash val="solid"/>
            <a:extLst>
              <a:ext uri="{C807C97D-BFC1-408E-A445-0C87EB9F89A2}">
                <ask:lineSketchStyleProps xmlns:ask="http://schemas.microsoft.com/office/drawing/2018/sketchyshapes" sd="1219033472">
                  <a:custGeom>
                    <a:avLst/>
                    <a:gdLst>
                      <a:gd name="connsiteX0" fmla="*/ 0 w 2388807"/>
                      <a:gd name="connsiteY0" fmla="*/ 0 h 126083"/>
                      <a:gd name="connsiteX1" fmla="*/ 573314 w 2388807"/>
                      <a:gd name="connsiteY1" fmla="*/ 0 h 126083"/>
                      <a:gd name="connsiteX2" fmla="*/ 1170515 w 2388807"/>
                      <a:gd name="connsiteY2" fmla="*/ 0 h 126083"/>
                      <a:gd name="connsiteX3" fmla="*/ 1767717 w 2388807"/>
                      <a:gd name="connsiteY3" fmla="*/ 0 h 126083"/>
                      <a:gd name="connsiteX4" fmla="*/ 2388807 w 2388807"/>
                      <a:gd name="connsiteY4" fmla="*/ 0 h 126083"/>
                      <a:gd name="connsiteX5" fmla="*/ 2388807 w 2388807"/>
                      <a:gd name="connsiteY5" fmla="*/ 126083 h 126083"/>
                      <a:gd name="connsiteX6" fmla="*/ 1791605 w 2388807"/>
                      <a:gd name="connsiteY6" fmla="*/ 126083 h 126083"/>
                      <a:gd name="connsiteX7" fmla="*/ 1242180 w 2388807"/>
                      <a:gd name="connsiteY7" fmla="*/ 126083 h 126083"/>
                      <a:gd name="connsiteX8" fmla="*/ 692754 w 2388807"/>
                      <a:gd name="connsiteY8" fmla="*/ 126083 h 126083"/>
                      <a:gd name="connsiteX9" fmla="*/ 0 w 2388807"/>
                      <a:gd name="connsiteY9" fmla="*/ 126083 h 126083"/>
                      <a:gd name="connsiteX10" fmla="*/ 0 w 2388807"/>
                      <a:gd name="connsiteY10" fmla="*/ 0 h 12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8807" h="126083" fill="none" extrusionOk="0">
                        <a:moveTo>
                          <a:pt x="0" y="0"/>
                        </a:moveTo>
                        <a:cubicBezTo>
                          <a:pt x="269944" y="-5132"/>
                          <a:pt x="359784" y="15372"/>
                          <a:pt x="573314" y="0"/>
                        </a:cubicBezTo>
                        <a:cubicBezTo>
                          <a:pt x="786844" y="-15372"/>
                          <a:pt x="1022839" y="330"/>
                          <a:pt x="1170515" y="0"/>
                        </a:cubicBezTo>
                        <a:cubicBezTo>
                          <a:pt x="1318191" y="-330"/>
                          <a:pt x="1486299" y="50228"/>
                          <a:pt x="1767717" y="0"/>
                        </a:cubicBezTo>
                        <a:cubicBezTo>
                          <a:pt x="2049135" y="-50228"/>
                          <a:pt x="2228273" y="19832"/>
                          <a:pt x="2388807" y="0"/>
                        </a:cubicBezTo>
                        <a:cubicBezTo>
                          <a:pt x="2391982" y="33619"/>
                          <a:pt x="2376001" y="82799"/>
                          <a:pt x="2388807" y="126083"/>
                        </a:cubicBezTo>
                        <a:cubicBezTo>
                          <a:pt x="2112523" y="143545"/>
                          <a:pt x="2042796" y="124391"/>
                          <a:pt x="1791605" y="126083"/>
                        </a:cubicBezTo>
                        <a:cubicBezTo>
                          <a:pt x="1540414" y="127775"/>
                          <a:pt x="1427450" y="88879"/>
                          <a:pt x="1242180" y="126083"/>
                        </a:cubicBezTo>
                        <a:cubicBezTo>
                          <a:pt x="1056911" y="163287"/>
                          <a:pt x="862225" y="109936"/>
                          <a:pt x="692754" y="126083"/>
                        </a:cubicBezTo>
                        <a:cubicBezTo>
                          <a:pt x="523283" y="142230"/>
                          <a:pt x="282993" y="55861"/>
                          <a:pt x="0" y="126083"/>
                        </a:cubicBezTo>
                        <a:cubicBezTo>
                          <a:pt x="-9562" y="85681"/>
                          <a:pt x="6113" y="62756"/>
                          <a:pt x="0" y="0"/>
                        </a:cubicBezTo>
                        <a:close/>
                      </a:path>
                      <a:path w="2388807" h="126083" stroke="0" extrusionOk="0">
                        <a:moveTo>
                          <a:pt x="0" y="0"/>
                        </a:moveTo>
                        <a:cubicBezTo>
                          <a:pt x="210127" y="-5742"/>
                          <a:pt x="329832" y="239"/>
                          <a:pt x="573314" y="0"/>
                        </a:cubicBezTo>
                        <a:cubicBezTo>
                          <a:pt x="816796" y="-239"/>
                          <a:pt x="843671" y="55654"/>
                          <a:pt x="1098851" y="0"/>
                        </a:cubicBezTo>
                        <a:cubicBezTo>
                          <a:pt x="1354031" y="-55654"/>
                          <a:pt x="1596036" y="2622"/>
                          <a:pt x="1743829" y="0"/>
                        </a:cubicBezTo>
                        <a:cubicBezTo>
                          <a:pt x="1891622" y="-2622"/>
                          <a:pt x="2214365" y="8977"/>
                          <a:pt x="2388807" y="0"/>
                        </a:cubicBezTo>
                        <a:cubicBezTo>
                          <a:pt x="2396127" y="27785"/>
                          <a:pt x="2377346" y="72842"/>
                          <a:pt x="2388807" y="126083"/>
                        </a:cubicBezTo>
                        <a:cubicBezTo>
                          <a:pt x="2196873" y="153370"/>
                          <a:pt x="1995888" y="83511"/>
                          <a:pt x="1839381" y="126083"/>
                        </a:cubicBezTo>
                        <a:cubicBezTo>
                          <a:pt x="1682874" y="168655"/>
                          <a:pt x="1537679" y="76128"/>
                          <a:pt x="1289956" y="126083"/>
                        </a:cubicBezTo>
                        <a:cubicBezTo>
                          <a:pt x="1042234" y="176038"/>
                          <a:pt x="774432" y="79280"/>
                          <a:pt x="644978" y="126083"/>
                        </a:cubicBezTo>
                        <a:cubicBezTo>
                          <a:pt x="515524" y="172886"/>
                          <a:pt x="142374" y="68490"/>
                          <a:pt x="0" y="126083"/>
                        </a:cubicBezTo>
                        <a:cubicBezTo>
                          <a:pt x="-14869" y="78557"/>
                          <a:pt x="14294" y="3090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175857" y="552446"/>
            <a:ext cx="2682143" cy="3539430"/>
          </a:xfrm>
          <a:prstGeom prst="rect">
            <a:avLst/>
          </a:prstGeom>
          <a:noFill/>
        </p:spPr>
        <p:txBody>
          <a:bodyPr wrap="square" rtlCol="0">
            <a:spAutoFit/>
          </a:bodyPr>
          <a:lstStyle/>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請求は毎月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日～末日の締めで、翌月末に支払がされます。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請求には別途準備して頂く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出来高連絡票も必要です。</a:t>
            </a:r>
            <a:br>
              <a:rPr lang="ja-JP" altLang="en-US" sz="1400" dirty="0">
                <a:latin typeface="Meiryo UI" panose="020B0604030504040204" pitchFamily="50" charset="-128"/>
                <a:ea typeface="Meiryo UI" panose="020B0604030504040204" pitchFamily="50" charset="-128"/>
                <a:cs typeface="Meiryo UI" panose="020B0604030504040204" pitchFamily="50" charset="-128"/>
              </a:rPr>
            </a:b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締めに関しては以下の二つの条件があります。</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 締日は月末を基準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（月末が土日祝の場合は翌月繰越し）とします。</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 現調・施工完了報告が実施され、弊社工務担当が内容確認を行った月を物件完了月とします。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a:cxnSpLocks/>
          </p:cNvCxnSpPr>
          <p:nvPr/>
        </p:nvCxnSpPr>
        <p:spPr>
          <a:xfrm>
            <a:off x="4142707" y="642756"/>
            <a:ext cx="0" cy="9187044"/>
          </a:xfrm>
          <a:prstGeom prst="line">
            <a:avLst/>
          </a:prstGeom>
          <a:ln w="25400">
            <a:solidFill>
              <a:srgbClr val="FF9900"/>
            </a:solidFill>
            <a:prstDash val="sysDot"/>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40068" y="78983"/>
            <a:ext cx="5829729" cy="369332"/>
          </a:xfrm>
          <a:prstGeom prst="rect">
            <a:avLst/>
          </a:prstGeom>
          <a:noFill/>
        </p:spPr>
        <p:txBody>
          <a:bodyPr wrap="square" rtlCol="0">
            <a:spAutoFit/>
          </a:bodyPr>
          <a:lstStyle/>
          <a:p>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．請求の確認と請求書発行</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a:extLst>
              <a:ext uri="{FF2B5EF4-FFF2-40B4-BE49-F238E27FC236}">
                <a16:creationId xmlns:a16="http://schemas.microsoft.com/office/drawing/2014/main" id="{6ADD1403-2F6A-4DAB-8A9A-DF12095AD9F1}"/>
              </a:ext>
            </a:extLst>
          </p:cNvPr>
          <p:cNvSpPr/>
          <p:nvPr/>
        </p:nvSpPr>
        <p:spPr>
          <a:xfrm>
            <a:off x="4094733" y="476556"/>
            <a:ext cx="2396125" cy="274009"/>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a:extLst>
              <a:ext uri="{FF2B5EF4-FFF2-40B4-BE49-F238E27FC236}">
                <a16:creationId xmlns:a16="http://schemas.microsoft.com/office/drawing/2014/main" id="{71374A39-0B7B-4142-AAF6-882DA633F6F0}"/>
              </a:ext>
            </a:extLst>
          </p:cNvPr>
          <p:cNvSpPr txBox="1"/>
          <p:nvPr/>
        </p:nvSpPr>
        <p:spPr>
          <a:xfrm>
            <a:off x="4042774" y="466133"/>
            <a:ext cx="2510417" cy="307777"/>
          </a:xfrm>
          <a:prstGeom prst="rect">
            <a:avLst/>
          </a:prstGeom>
          <a:noFill/>
        </p:spPr>
        <p:txBody>
          <a:bodyPr wrap="square" rtlCol="0">
            <a:sp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請求書提出ルール</a:t>
            </a:r>
          </a:p>
        </p:txBody>
      </p:sp>
      <p:sp>
        <p:nvSpPr>
          <p:cNvPr id="49" name="正方形/長方形 48">
            <a:extLst>
              <a:ext uri="{FF2B5EF4-FFF2-40B4-BE49-F238E27FC236}">
                <a16:creationId xmlns:a16="http://schemas.microsoft.com/office/drawing/2014/main" id="{BD837355-7B4E-4070-9EDB-10393D573FEC}"/>
              </a:ext>
            </a:extLst>
          </p:cNvPr>
          <p:cNvSpPr/>
          <p:nvPr/>
        </p:nvSpPr>
        <p:spPr>
          <a:xfrm>
            <a:off x="-2" y="509365"/>
            <a:ext cx="4042777" cy="276742"/>
          </a:xfrm>
          <a:prstGeom prst="rect">
            <a:avLst/>
          </a:prstGeom>
        </p:spPr>
        <p:txBody>
          <a:bodyPr wrap="square">
            <a:spAutoFit/>
          </a:bodyPr>
          <a:lstStyle/>
          <a:p>
            <a:pPr>
              <a:lnSpc>
                <a:spcPts val="16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請求書サンプル</a:t>
            </a:r>
          </a:p>
        </p:txBody>
      </p:sp>
      <p:sp>
        <p:nvSpPr>
          <p:cNvPr id="74" name="テキスト ボックス 234">
            <a:extLst>
              <a:ext uri="{FF2B5EF4-FFF2-40B4-BE49-F238E27FC236}">
                <a16:creationId xmlns:a16="http://schemas.microsoft.com/office/drawing/2014/main" id="{BC019FA3-4338-4F01-92F9-103BD5342DBB}"/>
              </a:ext>
            </a:extLst>
          </p:cNvPr>
          <p:cNvSpPr txBox="1"/>
          <p:nvPr/>
        </p:nvSpPr>
        <p:spPr>
          <a:xfrm>
            <a:off x="201366" y="5868057"/>
            <a:ext cx="2715808" cy="748142"/>
          </a:xfrm>
          <a:prstGeom prst="wedgeRoundRectCallout">
            <a:avLst>
              <a:gd name="adj1" fmla="val -2738"/>
              <a:gd name="adj2" fmla="val -85556"/>
              <a:gd name="adj3" fmla="val 16667"/>
            </a:avLst>
          </a:prstGeom>
          <a:solidFill>
            <a:schemeClr val="lt1"/>
          </a:solidFill>
          <a:ln w="952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r>
              <a:rPr kumimoji="1" lang="ja-JP" altLang="en-US" sz="11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印刷、ご捺印を頂き、別途準備している</a:t>
            </a:r>
            <a:endParaRPr kumimoji="1" lang="en-US" altLang="ja-JP" sz="11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pPr marL="0" indent="0"/>
            <a:r>
              <a:rPr kumimoji="1" lang="ja-JP" altLang="en-US" sz="11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「出来高連絡票」と合わせて各エリアの</a:t>
            </a:r>
            <a:endParaRPr kumimoji="1" lang="en-US" altLang="ja-JP" sz="1100" dirty="0">
              <a:solidFill>
                <a:schemeClr val="dk1"/>
              </a:solidFill>
              <a:latin typeface="Meiryo UI" panose="020B0604030504040204" pitchFamily="50" charset="-128"/>
              <a:ea typeface="Meiryo UI" panose="020B0604030504040204" pitchFamily="50" charset="-128"/>
              <a:cs typeface="Meiryo UI" panose="020B0604030504040204" pitchFamily="50" charset="-128"/>
            </a:endParaRPr>
          </a:p>
          <a:p>
            <a:pPr marL="0" indent="0"/>
            <a:r>
              <a:rPr kumimoji="1" lang="ja-JP" altLang="en-US" sz="1100" dirty="0">
                <a:solidFill>
                  <a:schemeClr val="dk1"/>
                </a:solidFill>
                <a:latin typeface="Meiryo UI" panose="020B0604030504040204" pitchFamily="50" charset="-128"/>
                <a:ea typeface="Meiryo UI" panose="020B0604030504040204" pitchFamily="50" charset="-128"/>
                <a:cs typeface="Meiryo UI" panose="020B0604030504040204" pitchFamily="50" charset="-128"/>
              </a:rPr>
              <a:t>担当部門へ郵送してください。</a:t>
            </a:r>
          </a:p>
        </p:txBody>
      </p:sp>
      <p:grpSp>
        <p:nvGrpSpPr>
          <p:cNvPr id="2" name="グループ化 1">
            <a:extLst>
              <a:ext uri="{FF2B5EF4-FFF2-40B4-BE49-F238E27FC236}">
                <a16:creationId xmlns:a16="http://schemas.microsoft.com/office/drawing/2014/main" id="{7B91A215-E85D-4008-A1B6-5724C04F8AD3}"/>
              </a:ext>
            </a:extLst>
          </p:cNvPr>
          <p:cNvGrpSpPr/>
          <p:nvPr/>
        </p:nvGrpSpPr>
        <p:grpSpPr>
          <a:xfrm>
            <a:off x="201366" y="837577"/>
            <a:ext cx="3442554" cy="4793598"/>
            <a:chOff x="201366" y="837577"/>
            <a:chExt cx="3442554" cy="4793598"/>
          </a:xfrm>
        </p:grpSpPr>
        <p:pic>
          <p:nvPicPr>
            <p:cNvPr id="59" name="図 58">
              <a:extLst>
                <a:ext uri="{FF2B5EF4-FFF2-40B4-BE49-F238E27FC236}">
                  <a16:creationId xmlns:a16="http://schemas.microsoft.com/office/drawing/2014/main" id="{E2E24D03-7883-439E-8786-0D5E28E65C8E}"/>
                </a:ext>
              </a:extLst>
            </p:cNvPr>
            <p:cNvPicPr>
              <a:picLocks noChangeAspect="1"/>
            </p:cNvPicPr>
            <p:nvPr/>
          </p:nvPicPr>
          <p:blipFill>
            <a:blip r:embed="rId3"/>
            <a:stretch>
              <a:fillRect/>
            </a:stretch>
          </p:blipFill>
          <p:spPr>
            <a:xfrm>
              <a:off x="201366" y="837577"/>
              <a:ext cx="3442554" cy="4793598"/>
            </a:xfrm>
            <a:prstGeom prst="rect">
              <a:avLst/>
            </a:prstGeom>
          </p:spPr>
        </p:pic>
        <p:pic>
          <p:nvPicPr>
            <p:cNvPr id="62" name="図 61">
              <a:extLst>
                <a:ext uri="{FF2B5EF4-FFF2-40B4-BE49-F238E27FC236}">
                  <a16:creationId xmlns:a16="http://schemas.microsoft.com/office/drawing/2014/main" id="{3C67FE23-3772-4D63-8B3B-EFD69BEF7F9B}"/>
                </a:ext>
              </a:extLst>
            </p:cNvPr>
            <p:cNvPicPr>
              <a:picLocks noChangeAspect="1"/>
            </p:cNvPicPr>
            <p:nvPr/>
          </p:nvPicPr>
          <p:blipFill>
            <a:blip r:embed="rId4"/>
            <a:stretch>
              <a:fillRect/>
            </a:stretch>
          </p:blipFill>
          <p:spPr>
            <a:xfrm>
              <a:off x="223381" y="864170"/>
              <a:ext cx="3398739" cy="1798474"/>
            </a:xfrm>
            <a:prstGeom prst="rect">
              <a:avLst/>
            </a:prstGeom>
          </p:spPr>
        </p:pic>
        <p:sp>
          <p:nvSpPr>
            <p:cNvPr id="63" name="テキスト ボックス 318">
              <a:extLst>
                <a:ext uri="{FF2B5EF4-FFF2-40B4-BE49-F238E27FC236}">
                  <a16:creationId xmlns:a16="http://schemas.microsoft.com/office/drawing/2014/main" id="{FDABF7E9-01F0-42D2-903A-47B4BC089185}"/>
                </a:ext>
              </a:extLst>
            </p:cNvPr>
            <p:cNvSpPr txBox="1"/>
            <p:nvPr/>
          </p:nvSpPr>
          <p:spPr>
            <a:xfrm>
              <a:off x="2592569" y="1356391"/>
              <a:ext cx="323226" cy="87056"/>
            </a:xfrm>
            <a:prstGeom prst="rect">
              <a:avLst/>
            </a:prstGeom>
            <a:noFill/>
            <a:ln w="9525" cmpd="sng">
              <a:solidFill>
                <a:schemeClr val="bg1">
                  <a:alpha val="40000"/>
                </a:schemeClr>
              </a:solidFill>
            </a:ln>
          </p:spPr>
          <p:style>
            <a:lnRef idx="0">
              <a:scrgbClr r="0" g="0" b="0"/>
            </a:lnRef>
            <a:fillRef idx="0">
              <a:scrgbClr r="0" g="0" b="0"/>
            </a:fillRef>
            <a:effectRef idx="0">
              <a:scrgbClr r="0" g="0" b="0"/>
            </a:effectRef>
            <a:fontRef idx="minor">
              <a:schemeClr val="dk1"/>
            </a:fontRef>
          </p:style>
          <p:txBody>
            <a:bodyPr vert="eaVert"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500" dirty="0"/>
                <a:t>●●●●</a:t>
              </a:r>
            </a:p>
          </p:txBody>
        </p:sp>
        <p:sp>
          <p:nvSpPr>
            <p:cNvPr id="64" name="テキスト ボックス 319">
              <a:extLst>
                <a:ext uri="{FF2B5EF4-FFF2-40B4-BE49-F238E27FC236}">
                  <a16:creationId xmlns:a16="http://schemas.microsoft.com/office/drawing/2014/main" id="{1B5E02EF-BDC4-4A9B-8EBE-7CC57E116846}"/>
                </a:ext>
              </a:extLst>
            </p:cNvPr>
            <p:cNvSpPr txBox="1"/>
            <p:nvPr/>
          </p:nvSpPr>
          <p:spPr>
            <a:xfrm>
              <a:off x="2606139" y="1918474"/>
              <a:ext cx="339609" cy="133911"/>
            </a:xfrm>
            <a:prstGeom prst="rect">
              <a:avLst/>
            </a:prstGeom>
            <a:solidFill>
              <a:schemeClr val="lt1"/>
            </a:solidFill>
            <a:ln w="9525" cmpd="sng">
              <a:solidFill>
                <a:schemeClr val="bg1">
                  <a:alpha val="4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sp>
          <p:nvSpPr>
            <p:cNvPr id="68" name="テキスト ボックス 323">
              <a:extLst>
                <a:ext uri="{FF2B5EF4-FFF2-40B4-BE49-F238E27FC236}">
                  <a16:creationId xmlns:a16="http://schemas.microsoft.com/office/drawing/2014/main" id="{F91353C3-4E2F-48D4-B404-FF53079FFE03}"/>
                </a:ext>
              </a:extLst>
            </p:cNvPr>
            <p:cNvSpPr txBox="1"/>
            <p:nvPr/>
          </p:nvSpPr>
          <p:spPr>
            <a:xfrm>
              <a:off x="2809072" y="1827291"/>
              <a:ext cx="336002" cy="87057"/>
            </a:xfrm>
            <a:prstGeom prst="rect">
              <a:avLst/>
            </a:prstGeom>
            <a:solidFill>
              <a:schemeClr val="lt1"/>
            </a:solidFill>
            <a:ln w="9525" cmpd="sng">
              <a:solidFill>
                <a:schemeClr val="bg1">
                  <a:alpha val="4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sp>
          <p:nvSpPr>
            <p:cNvPr id="79" name="円/楕円 21">
              <a:extLst>
                <a:ext uri="{FF2B5EF4-FFF2-40B4-BE49-F238E27FC236}">
                  <a16:creationId xmlns:a16="http://schemas.microsoft.com/office/drawing/2014/main" id="{A418FD1E-6615-45B1-BDE7-7C9DC1694B67}"/>
                </a:ext>
              </a:extLst>
            </p:cNvPr>
            <p:cNvSpPr/>
            <p:nvPr/>
          </p:nvSpPr>
          <p:spPr>
            <a:xfrm>
              <a:off x="3092322" y="1280191"/>
              <a:ext cx="423504" cy="390734"/>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3" name="テキスト ボックス 236">
              <a:extLst>
                <a:ext uri="{FF2B5EF4-FFF2-40B4-BE49-F238E27FC236}">
                  <a16:creationId xmlns:a16="http://schemas.microsoft.com/office/drawing/2014/main" id="{91223E33-04D8-4206-B621-48A06CEDAF39}"/>
                </a:ext>
              </a:extLst>
            </p:cNvPr>
            <p:cNvSpPr txBox="1"/>
            <p:nvPr/>
          </p:nvSpPr>
          <p:spPr>
            <a:xfrm>
              <a:off x="3120471" y="1320940"/>
              <a:ext cx="508000" cy="3257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b="1" dirty="0">
                  <a:solidFill>
                    <a:srgbClr val="FF0000"/>
                  </a:solidFill>
                </a:rPr>
                <a:t>印</a:t>
              </a:r>
            </a:p>
          </p:txBody>
        </p:sp>
        <p:sp>
          <p:nvSpPr>
            <p:cNvPr id="18" name="テキスト ボックス 323">
              <a:extLst>
                <a:ext uri="{FF2B5EF4-FFF2-40B4-BE49-F238E27FC236}">
                  <a16:creationId xmlns:a16="http://schemas.microsoft.com/office/drawing/2014/main" id="{78046BE7-A2BB-47C1-8D7F-04E2BD91002E}"/>
                </a:ext>
              </a:extLst>
            </p:cNvPr>
            <p:cNvSpPr txBox="1"/>
            <p:nvPr/>
          </p:nvSpPr>
          <p:spPr>
            <a:xfrm>
              <a:off x="2469105" y="1595817"/>
              <a:ext cx="531964" cy="74234"/>
            </a:xfrm>
            <a:prstGeom prst="rect">
              <a:avLst/>
            </a:prstGeom>
            <a:solidFill>
              <a:schemeClr val="lt1"/>
            </a:solidFill>
            <a:ln w="9525" cmpd="sng">
              <a:solidFill>
                <a:schemeClr val="bg1">
                  <a:alpha val="4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kumimoji="1" lang="ja-JP" altLang="en-US" sz="1100"/>
            </a:p>
          </p:txBody>
        </p:sp>
        <p:sp>
          <p:nvSpPr>
            <p:cNvPr id="19" name="テキスト ボックス 318">
              <a:extLst>
                <a:ext uri="{FF2B5EF4-FFF2-40B4-BE49-F238E27FC236}">
                  <a16:creationId xmlns:a16="http://schemas.microsoft.com/office/drawing/2014/main" id="{7A4FB13C-6EEB-4891-A2AB-0C4996FE8F19}"/>
                </a:ext>
              </a:extLst>
            </p:cNvPr>
            <p:cNvSpPr txBox="1"/>
            <p:nvPr/>
          </p:nvSpPr>
          <p:spPr>
            <a:xfrm>
              <a:off x="2586219" y="1280191"/>
              <a:ext cx="323226" cy="87056"/>
            </a:xfrm>
            <a:prstGeom prst="rect">
              <a:avLst/>
            </a:prstGeom>
            <a:noFill/>
            <a:ln w="9525" cmpd="sng">
              <a:solidFill>
                <a:schemeClr val="bg1">
                  <a:alpha val="40000"/>
                </a:schemeClr>
              </a:solidFill>
            </a:ln>
          </p:spPr>
          <p:style>
            <a:lnRef idx="0">
              <a:scrgbClr r="0" g="0" b="0"/>
            </a:lnRef>
            <a:fillRef idx="0">
              <a:scrgbClr r="0" g="0" b="0"/>
            </a:fillRef>
            <a:effectRef idx="0">
              <a:scrgbClr r="0" g="0" b="0"/>
            </a:effectRef>
            <a:fontRef idx="minor">
              <a:schemeClr val="dk1"/>
            </a:fontRef>
          </p:style>
          <p:txBody>
            <a:bodyPr vert="eaVert"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500" dirty="0"/>
                <a:t>●●●●</a:t>
              </a:r>
            </a:p>
          </p:txBody>
        </p:sp>
      </p:grpSp>
      <p:sp>
        <p:nvSpPr>
          <p:cNvPr id="21" name="テキスト ボックス 246">
            <a:extLst>
              <a:ext uri="{FF2B5EF4-FFF2-40B4-BE49-F238E27FC236}">
                <a16:creationId xmlns:a16="http://schemas.microsoft.com/office/drawing/2014/main" id="{9B78263C-05FD-4940-BFB8-B2C993078D91}"/>
              </a:ext>
            </a:extLst>
          </p:cNvPr>
          <p:cNvSpPr txBox="1"/>
          <p:nvPr/>
        </p:nvSpPr>
        <p:spPr>
          <a:xfrm>
            <a:off x="1437000" y="1595817"/>
            <a:ext cx="794071" cy="259493"/>
          </a:xfrm>
          <a:prstGeom prst="roundRect">
            <a:avLst/>
          </a:prstGeom>
          <a:solidFill>
            <a:schemeClr val="lt1">
              <a:alpha val="50000"/>
            </a:schemeClr>
          </a:solidFill>
          <a:ln w="9525" cmpd="sng">
            <a:solidFill>
              <a:schemeClr val="bg1">
                <a:lumMod val="65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サンプル</a:t>
            </a:r>
          </a:p>
        </p:txBody>
      </p:sp>
    </p:spTree>
    <p:extLst>
      <p:ext uri="{BB962C8B-B14F-4D97-AF65-F5344CB8AC3E}">
        <p14:creationId xmlns:p14="http://schemas.microsoft.com/office/powerpoint/2010/main" val="1878898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006170"/>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25981</TotalTime>
  <Words>1463</Words>
  <Application>Microsoft Office PowerPoint</Application>
  <PresentationFormat>A4 210 x 297 mm</PresentationFormat>
  <Paragraphs>208</Paragraphs>
  <Slides>5</Slides>
  <Notes>5</Notes>
  <HiddenSlides>0</HiddenSlides>
  <MMClips>0</MMClips>
  <ScaleCrop>false</ScaleCrop>
  <HeadingPairs>
    <vt:vector size="6" baseType="variant">
      <vt:variant>
        <vt:lpstr>使用されているフォント</vt:lpstr>
      </vt:variant>
      <vt:variant>
        <vt:i4>3</vt:i4>
      </vt:variant>
      <vt:variant>
        <vt:lpstr>テーマ</vt:lpstr>
      </vt:variant>
      <vt:variant>
        <vt:i4>3</vt:i4>
      </vt:variant>
      <vt:variant>
        <vt:lpstr>スライド タイトル</vt:lpstr>
      </vt:variant>
      <vt:variant>
        <vt:i4>5</vt:i4>
      </vt:variant>
    </vt:vector>
  </HeadingPairs>
  <TitlesOfParts>
    <vt:vector size="11" baseType="lpstr">
      <vt:lpstr>Meiryo UI</vt:lpstr>
      <vt:lpstr>Arial</vt:lpstr>
      <vt:lpstr>Calibri</vt:lpstr>
      <vt:lpstr>デザインの設定</vt:lpstr>
      <vt:lpstr>1_デザインの設定</vt:lpstr>
      <vt:lpstr>2_デザインの設定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AXIS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hiroyasu.fukaya@lixil.com;eiji.usui@lixil.com;noriyuki.beppu@lixil.com</dc:creator>
  <cp:lastModifiedBy>山田 大介(Daisuke Yamada)</cp:lastModifiedBy>
  <cp:revision>1367</cp:revision>
  <cp:lastPrinted>2020-03-13T09:23:00Z</cp:lastPrinted>
  <dcterms:created xsi:type="dcterms:W3CDTF">2015-12-28T02:19:13Z</dcterms:created>
  <dcterms:modified xsi:type="dcterms:W3CDTF">2023-09-05T04:10:44Z</dcterms:modified>
</cp:coreProperties>
</file>